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6" r:id="rId4"/>
  </p:sldMasterIdLst>
  <p:notesMasterIdLst>
    <p:notesMasterId r:id="rId83"/>
  </p:notesMasterIdLst>
  <p:handoutMasterIdLst>
    <p:handoutMasterId r:id="rId84"/>
  </p:handoutMasterIdLst>
  <p:sldIdLst>
    <p:sldId id="256" r:id="rId5"/>
    <p:sldId id="258" r:id="rId6"/>
    <p:sldId id="259" r:id="rId7"/>
    <p:sldId id="262" r:id="rId8"/>
    <p:sldId id="263" r:id="rId9"/>
    <p:sldId id="260" r:id="rId10"/>
    <p:sldId id="261" r:id="rId11"/>
    <p:sldId id="264" r:id="rId12"/>
    <p:sldId id="265" r:id="rId13"/>
    <p:sldId id="266" r:id="rId14"/>
    <p:sldId id="267" r:id="rId15"/>
    <p:sldId id="409" r:id="rId16"/>
    <p:sldId id="410" r:id="rId17"/>
    <p:sldId id="411" r:id="rId18"/>
    <p:sldId id="412" r:id="rId19"/>
    <p:sldId id="413" r:id="rId20"/>
    <p:sldId id="414" r:id="rId21"/>
    <p:sldId id="415" r:id="rId22"/>
    <p:sldId id="473" r:id="rId23"/>
    <p:sldId id="416" r:id="rId24"/>
    <p:sldId id="417" r:id="rId25"/>
    <p:sldId id="418" r:id="rId26"/>
    <p:sldId id="474" r:id="rId27"/>
    <p:sldId id="419" r:id="rId28"/>
    <p:sldId id="420" r:id="rId29"/>
    <p:sldId id="421" r:id="rId30"/>
    <p:sldId id="472" r:id="rId31"/>
    <p:sldId id="422" r:id="rId32"/>
    <p:sldId id="483" r:id="rId33"/>
    <p:sldId id="471" r:id="rId34"/>
    <p:sldId id="423" r:id="rId35"/>
    <p:sldId id="424" r:id="rId36"/>
    <p:sldId id="425" r:id="rId37"/>
    <p:sldId id="426" r:id="rId38"/>
    <p:sldId id="427" r:id="rId39"/>
    <p:sldId id="428" r:id="rId40"/>
    <p:sldId id="429" r:id="rId41"/>
    <p:sldId id="430" r:id="rId42"/>
    <p:sldId id="431" r:id="rId43"/>
    <p:sldId id="484" r:id="rId44"/>
    <p:sldId id="432" r:id="rId45"/>
    <p:sldId id="433" r:id="rId46"/>
    <p:sldId id="475" r:id="rId47"/>
    <p:sldId id="476" r:id="rId48"/>
    <p:sldId id="434" r:id="rId49"/>
    <p:sldId id="470" r:id="rId50"/>
    <p:sldId id="436" r:id="rId51"/>
    <p:sldId id="437" r:id="rId52"/>
    <p:sldId id="439" r:id="rId53"/>
    <p:sldId id="440" r:id="rId54"/>
    <p:sldId id="441" r:id="rId55"/>
    <p:sldId id="442" r:id="rId56"/>
    <p:sldId id="443" r:id="rId57"/>
    <p:sldId id="444" r:id="rId58"/>
    <p:sldId id="445" r:id="rId59"/>
    <p:sldId id="446" r:id="rId60"/>
    <p:sldId id="477" r:id="rId61"/>
    <p:sldId id="447" r:id="rId62"/>
    <p:sldId id="478" r:id="rId63"/>
    <p:sldId id="448" r:id="rId64"/>
    <p:sldId id="479" r:id="rId65"/>
    <p:sldId id="480" r:id="rId66"/>
    <p:sldId id="449" r:id="rId67"/>
    <p:sldId id="450" r:id="rId68"/>
    <p:sldId id="451" r:id="rId69"/>
    <p:sldId id="452" r:id="rId70"/>
    <p:sldId id="453" r:id="rId71"/>
    <p:sldId id="455" r:id="rId72"/>
    <p:sldId id="456" r:id="rId73"/>
    <p:sldId id="457" r:id="rId74"/>
    <p:sldId id="458" r:id="rId75"/>
    <p:sldId id="459" r:id="rId76"/>
    <p:sldId id="460" r:id="rId77"/>
    <p:sldId id="462" r:id="rId78"/>
    <p:sldId id="463" r:id="rId79"/>
    <p:sldId id="481" r:id="rId80"/>
    <p:sldId id="482" r:id="rId81"/>
    <p:sldId id="469" r:id="rId8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65BB4A9-1D3D-446C-AD73-07A6DB8B8DAA}">
          <p14:sldIdLst>
            <p14:sldId id="256"/>
          </p14:sldIdLst>
        </p14:section>
        <p14:section name="4.1 什么是数据级并行" id="{DB3477F4-886D-4A70-A5A7-DB65D758A320}">
          <p14:sldIdLst>
            <p14:sldId id="258"/>
            <p14:sldId id="259"/>
            <p14:sldId id="262"/>
            <p14:sldId id="263"/>
            <p14:sldId id="260"/>
            <p14:sldId id="261"/>
            <p14:sldId id="264"/>
            <p14:sldId id="265"/>
            <p14:sldId id="266"/>
            <p14:sldId id="267"/>
          </p14:sldIdLst>
        </p14:section>
        <p14:section name="4.2 向量体系结构" id="{470B5431-9B5E-41C5-946F-99AFB7C30712}">
          <p14:sldIdLst>
            <p14:sldId id="409"/>
            <p14:sldId id="410"/>
            <p14:sldId id="411"/>
            <p14:sldId id="412"/>
            <p14:sldId id="413"/>
            <p14:sldId id="414"/>
            <p14:sldId id="415"/>
            <p14:sldId id="473"/>
            <p14:sldId id="416"/>
            <p14:sldId id="417"/>
            <p14:sldId id="418"/>
            <p14:sldId id="474"/>
            <p14:sldId id="419"/>
            <p14:sldId id="420"/>
            <p14:sldId id="421"/>
            <p14:sldId id="472"/>
            <p14:sldId id="422"/>
            <p14:sldId id="483"/>
            <p14:sldId id="471"/>
            <p14:sldId id="423"/>
            <p14:sldId id="424"/>
            <p14:sldId id="425"/>
            <p14:sldId id="426"/>
            <p14:sldId id="427"/>
            <p14:sldId id="428"/>
            <p14:sldId id="429"/>
            <p14:sldId id="430"/>
            <p14:sldId id="431"/>
            <p14:sldId id="484"/>
            <p14:sldId id="432"/>
            <p14:sldId id="433"/>
            <p14:sldId id="475"/>
            <p14:sldId id="476"/>
            <p14:sldId id="434"/>
          </p14:sldIdLst>
        </p14:section>
        <p14:section name="4.3 GPU结构" id="{BC868DFD-EB9E-4387-A3BB-E3DA8100C95E}">
          <p14:sldIdLst>
            <p14:sldId id="470"/>
            <p14:sldId id="436"/>
            <p14:sldId id="437"/>
            <p14:sldId id="439"/>
            <p14:sldId id="440"/>
            <p14:sldId id="441"/>
            <p14:sldId id="442"/>
            <p14:sldId id="443"/>
            <p14:sldId id="444"/>
            <p14:sldId id="445"/>
            <p14:sldId id="446"/>
            <p14:sldId id="477"/>
            <p14:sldId id="447"/>
            <p14:sldId id="478"/>
            <p14:sldId id="448"/>
            <p14:sldId id="479"/>
            <p14:sldId id="480"/>
            <p14:sldId id="449"/>
            <p14:sldId id="450"/>
            <p14:sldId id="451"/>
            <p14:sldId id="452"/>
            <p14:sldId id="453"/>
            <p14:sldId id="455"/>
            <p14:sldId id="456"/>
            <p14:sldId id="457"/>
            <p14:sldId id="458"/>
            <p14:sldId id="459"/>
            <p14:sldId id="460"/>
            <p14:sldId id="462"/>
            <p14:sldId id="463"/>
            <p14:sldId id="481"/>
            <p14:sldId id="482"/>
            <p14:sldId id="469"/>
          </p14:sldIdLst>
        </p14:section>
      </p14:sectionLst>
    </p:ext>
    <p:ext uri="{EFAFB233-063F-42B5-8137-9DF3F51BA10A}">
      <p15:sldGuideLst xmlns:p15="http://schemas.microsoft.com/office/powerpoint/2012/main">
        <p15:guide id="1" orient="horz" pos="33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29" autoAdjust="0"/>
    <p:restoredTop sz="58238" autoAdjust="0"/>
  </p:normalViewPr>
  <p:slideViewPr>
    <p:cSldViewPr snapToGrid="0">
      <p:cViewPr varScale="1">
        <p:scale>
          <a:sx n="70" d="100"/>
          <a:sy n="70" d="100"/>
        </p:scale>
        <p:origin x="43" y="331"/>
      </p:cViewPr>
      <p:guideLst>
        <p:guide orient="horz" pos="3360"/>
        <p:guide pos="3840"/>
      </p:guideLst>
    </p:cSldViewPr>
  </p:slideViewPr>
  <p:notesTextViewPr>
    <p:cViewPr>
      <p:scale>
        <a:sx n="3" d="2"/>
        <a:sy n="3" d="2"/>
      </p:scale>
      <p:origin x="0" y="0"/>
    </p:cViewPr>
  </p:notesTextViewPr>
  <p:notesViewPr>
    <p:cSldViewPr snapToGrid="0">
      <p:cViewPr>
        <p:scale>
          <a:sx n="1" d="2"/>
          <a:sy n="1" d="2"/>
        </p:scale>
        <p:origin x="4620" y="102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8/10/relationships/authors" Target="author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CF7363-46B3-4791-B1F1-74C9C73C71E6}" type="datetime1">
              <a:rPr lang="zh-CN" altLang="en-US" smtClean="0">
                <a:latin typeface="Microsoft YaHei UI" panose="020B0503020204020204" pitchFamily="34" charset="-122"/>
                <a:ea typeface="Microsoft YaHei UI" panose="020B0503020204020204" pitchFamily="34" charset="-122"/>
              </a:rPr>
              <a:t>2023/3/31</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2-05-31T03:43:13.410"/>
    </inkml:context>
    <inkml:brush xml:id="br0">
      <inkml:brushProperty name="width" value="0.05292" units="cm"/>
      <inkml:brushProperty name="height" value="0.05292" units="cm"/>
      <inkml:brushProperty name="color" value="#FF0000"/>
    </inkml:brush>
  </inkml:definitions>
  <inkml:trace contextRef="#ctx0" brushRef="#br0">20596 13034 0,'-23'-24'0,"-1"24"156,0 0-109,24 24-32,-24-24 1,24 24 0,-24-24-16,24 24 15,-24-24 1,24 23-16,0 1 16,-24-24-16,24 24 0,0 0 15,-24-24 1,24 24-16,0 0 15,0 0-15,0 0 16,0-1 0,0 1-16,0 0 15,0 0-15,0 0 0,0 0 16,24 0-16,-24 0 16,0-1-16,0 1 15,24-24-15,-24 24 0,0 0 16,24 0-1,-24 0-15,0 0 16,24-24-16,-24 24 16,24-1-1,0-23 1,0 24-16,-1-24 16,1 24-1,0-24-15,0 0 16,-24 24-16,24-24 15,0 0-15,0 0 16,-1 0 0,1 0-1,-24-24-15,24 24 0,0 0 16,0 0-16,0-24 16,0 24-1,-24-24-15,24 24 0,-1-23 16,1 23-16,-24-24 0,24 24 15,-24-24-15,24 24 0,0-24 16,0 24 0,-24-24-16,24 24 15,-24-24-15,23 24 16,-23-24-16,0 0 0,24 1 16,-24-1-1,0 0-15,0 0 16,0 0-16,0 0 15,0 0-15,0 0 0,0 1 16,-24 23-16,24-24 0,0 0 16,-23 0-16,23 0 0,0 0 15,-24 0-15,0 0 0,24 1 16,-24-1-16,0 0 16,0 0-16,0 24 15,24-24-15,-23 24 0,23-24 16,-24 24-16,24-24 0,-24 24 15,0 0-15,24-23 0,-24 23 16,0 0-16,0 0 16,0 0-16,1 0 0,-1 0 15,0 0-15,0 0 0,0 0 16,0 0-16,0 23 0,1-23 16,-1 0-16,24 24 0,-24-24 0,0 24 15,24 0-15,-24 0 16,24 0-16</inkml:trace>
  <inkml:trace contextRef="#ctx0" brushRef="#br0" timeOffset="994.98">21599 12795 0,'0'-24'31,"0"0"-16,-24 24 1,24-23 0,-24 23-1,24-24-15,-24 24 16,0 0 0,0 0-1,1 0 1,23 24-16,-24-24 0,0 23 15,24 1-15,-24-24 16,24 24-16,0 0 0,0 0 16,0 0-16,-24 0 15,24 0-15,0-1 0,0 1 0,0 0 16,0 0-16,0 0 0,0 0 16,0 0-16,0-1 0,0 1 15,0 0-15,24 0 0,-24 0 0,0 0 16,24 0-16,-24 0 0,24-1 15,0-23-15,-24 24 16,23-24-16,1 0 0,0 0 0,0 0 16,-24-24-16,24 24 15,-24-23-15,24 23 0,-24-24 16,24 0 0,-24 0-16,-24 24 15,24-24-15,0 0 16</inkml:trace>
  <inkml:trace contextRef="#ctx0" brushRef="#br0" timeOffset="1923.99">21384 13082 0,'0'-24'78,"24"24"-62,0 0 31,0 0 156,-1 0-172,1 0-31,0 0 16,0 0-1,0-24-15,0 24 16,0 0 0,0 0-16,-24 24 15,23-24 1,-46 0 31,23 24 0,0-1 46,0 1-93,0 0 16,0 0 0,23 0-16,-23 0 0,0 0 15,0 0-15,0-1 0,0 1 16,0 0-16,0 0 0,0 0 16,0-48 46,0 0-62,24 24 16,-24-24-16</inkml:trace>
  <inkml:trace contextRef="#ctx0" brushRef="#br0" timeOffset="2527.34">21814 12724 0,'0'23'63,"0"1"-48,0 0 1,0 0-16,0 0 16,23 0-16,-23 0 15,0 0-15,0-1 16,0 1-16,0 0 0,0 0 16,24-24-16,-24 24 0,0 0 0,0 0 15,0-1-15,0 1 0,0 0 0,0 0 16,0 0-16,0 0 0,0 0 15,24 0-15,-24-1 0,0 1 16,0 0-16,0 0 16,0-48 62,-24 24-78,24-24 15,0 0-15,0 1 16</inkml:trace>
  <inkml:trace contextRef="#ctx0" brushRef="#br0" timeOffset="2933.35">21766 12676 0,'0'-24'16,"24"24"15,0 0-15,-1 0-16,-23 24 15,24-24-15,0 0 0,0 24 16,0-24-1,0 24-15,0-24 16,-24 23-16,24-23 0,-24 24 0,23 0 16,-23 0-16,24 0 0,-24 0 15,-24 0 1,24 0-16,0-1 16,-23-23-16,23 24 15,-24 0-15,0 0 16,24 0-16,-24-24 0,0 24 15,0-24 1</inkml:trace>
  <inkml:trace contextRef="#ctx0" brushRef="#br0" timeOffset="3481.3">22315 12843 0,'0'-24'15,"0"0"1,-24 24 0,24-24-1,-24 24 17,0 0-1,0 0-16,24 24-15,-24-24 16,24 24-16,-23-24 16,23 24-16,-24-24 0,24 24 15,-24 0-15,24 0 16,0-1-16,-24 1 0,24 0 16,0 0-16,0 0 15,0 0-15,0 0 0,24-1 16,-24 1-16,0 0 0,24 0 0,0 0 15,-24 0-15,23-24 16,-23 24-16,24-24 0,0 0 0,-24 24 0,24-24 0,0 0 16,0 23-16,0-23 0,0 0 0,-1 0 15,1-23-15,0 23 16,0-24-16,0 24 0,-24-24 16,24 24-16,-24-24 0,24 24 0,-24-24 0,23 24 15,-23-24-15</inkml:trace>
  <inkml:trace contextRef="#ctx0" brushRef="#br0" timeOffset="4001.15">22673 12724 0,'0'-24'0,"0"0"47,24 24-31,-24-24-16,24 24 15,-24-24-15,23 24 0,1-24 16,0 24-16,0 0 16,-24 24-16,24-24 0,-24 24 15,24 0-15,-24 0 0,0 0 16,24-1-16,-24 1 0,0 0 0,0 0 0,0 0 16,0 0-16,0 0 0,-24 0 0,24-1 15,0 1-15,0 0 0,0 0 0,-24 0 16,24 0-16,0 0 0,0-1 0</inkml:trace>
  <inkml:trace contextRef="#ctx0" brushRef="#br0" timeOffset="4165.14">22840 13201 0,'0'24'0,"24"-24"31,-24 24-16,24-24-15,-24 24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51558A8-E2C3-4D4F-B74A-F34DB9A5CC63}" type="datetime1">
              <a:rPr lang="zh-CN" altLang="en-US" noProof="0" smtClean="0"/>
              <a:t>2023/3/31</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4B9A9E5-4F7F-4A7D-9DE1-899232329269}" type="slidenum">
              <a:rPr lang="en-US" altLang="zh-CN" noProof="0" smtClean="0"/>
              <a:pPr/>
              <a:t>‹#›</a:t>
            </a:fld>
            <a:endParaRPr lang="zh-CN" altLang="en-U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90056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在编程架构上，也有分工，</a:t>
            </a:r>
            <a:r>
              <a:rPr lang="en-US" altLang="zh-CN" dirty="0"/>
              <a:t>CPU</a:t>
            </a:r>
            <a:r>
              <a:rPr lang="zh-CN" altLang="en-US" dirty="0"/>
              <a:t>主要是控制，</a:t>
            </a:r>
            <a:r>
              <a:rPr lang="en-US" altLang="zh-CN" dirty="0"/>
              <a:t>GPU</a:t>
            </a:r>
            <a:r>
              <a:rPr lang="zh-CN" altLang="en-US" dirty="0"/>
              <a:t>主要是用于计算。</a:t>
            </a:r>
            <a:endParaRPr lang="en-US" altLang="zh-CN" dirty="0"/>
          </a:p>
          <a:p>
            <a:r>
              <a:rPr lang="zh-CN" altLang="en-US" dirty="0"/>
              <a:t>由此，构成了异构的计算架构。</a:t>
            </a:r>
            <a:endParaRPr lang="en-US" altLang="zh-CN" dirty="0"/>
          </a:p>
          <a:p>
            <a:endParaRPr lang="en-US" altLang="zh-CN" dirty="0"/>
          </a:p>
          <a:p>
            <a:r>
              <a:rPr lang="en-US" altLang="zh-CN" dirty="0"/>
              <a:t>CPU</a:t>
            </a:r>
            <a:r>
              <a:rPr lang="zh-CN" altLang="en-US" dirty="0"/>
              <a:t>强在快速的指令级并行，快速的</a:t>
            </a:r>
            <a:r>
              <a:rPr lang="en-US" altLang="zh-CN" dirty="0"/>
              <a:t>Cache</a:t>
            </a:r>
            <a:r>
              <a:rPr lang="zh-CN" altLang="en-US" dirty="0"/>
              <a:t>访问，具有较少的</a:t>
            </a:r>
            <a:r>
              <a:rPr lang="en-US" altLang="zh-CN" dirty="0"/>
              <a:t>Cache</a:t>
            </a:r>
            <a:r>
              <a:rPr lang="zh-CN" altLang="en-US" dirty="0"/>
              <a:t>访问延迟；</a:t>
            </a:r>
            <a:endParaRPr lang="en-US" altLang="zh-CN" dirty="0"/>
          </a:p>
          <a:p>
            <a:r>
              <a:rPr lang="en-US" altLang="zh-CN" dirty="0"/>
              <a:t>GPU</a:t>
            </a:r>
            <a:r>
              <a:rPr lang="zh-CN" altLang="en-US" dirty="0"/>
              <a:t>中有强大的运算能力，强在并行的计算。 </a:t>
            </a:r>
            <a:r>
              <a:rPr lang="en-US" altLang="zh-CN" dirty="0"/>
              <a:t>GPU</a:t>
            </a:r>
            <a:r>
              <a:rPr lang="zh-CN" altLang="en-US" dirty="0"/>
              <a:t>距离内存较远，因此访存延迟较高，</a:t>
            </a:r>
            <a:endParaRPr lang="en-US" altLang="zh-CN" dirty="0"/>
          </a:p>
          <a:p>
            <a:r>
              <a:rPr lang="zh-CN" altLang="en-US" dirty="0"/>
              <a:t>但是访问带宽较高，所以又称为“高通量计算”。</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49</a:t>
            </a:fld>
            <a:endParaRPr lang="zh-CN" altLang="en-US" noProof="0"/>
          </a:p>
        </p:txBody>
      </p:sp>
    </p:spTree>
    <p:extLst>
      <p:ext uri="{BB962C8B-B14F-4D97-AF65-F5344CB8AC3E}">
        <p14:creationId xmlns:p14="http://schemas.microsoft.com/office/powerpoint/2010/main" val="3970468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GPGPU</a:t>
            </a:r>
            <a:r>
              <a:rPr lang="zh-CN" altLang="en-US" dirty="0"/>
              <a:t>的概念，随着通用计算的产生而产生了，即</a:t>
            </a:r>
            <a:r>
              <a:rPr lang="en-US" altLang="zh-CN" dirty="0"/>
              <a:t>General Purpose GPU</a:t>
            </a:r>
            <a:r>
              <a:rPr lang="zh-CN" altLang="en-US" dirty="0"/>
              <a:t>。</a:t>
            </a:r>
            <a:endParaRPr lang="en-US" altLang="zh-CN" dirty="0"/>
          </a:p>
          <a:p>
            <a:endParaRPr lang="en-US" altLang="zh-CN" dirty="0"/>
          </a:p>
          <a:p>
            <a:r>
              <a:rPr lang="en-US" altLang="zh-CN" dirty="0"/>
              <a:t>GPGPU</a:t>
            </a:r>
            <a:r>
              <a:rPr lang="zh-CN" altLang="en-US" dirty="0"/>
              <a:t>的优势：</a:t>
            </a:r>
            <a:endParaRPr lang="en-US" altLang="zh-CN" dirty="0"/>
          </a:p>
          <a:p>
            <a:pPr marL="228600" indent="-228600">
              <a:buAutoNum type="arabicPeriod"/>
            </a:pPr>
            <a:r>
              <a:rPr lang="zh-CN" altLang="en-US" dirty="0"/>
              <a:t>解放了程序员，程序员不需要再去学习图形处理的概念，降低了编程序的复杂度。</a:t>
            </a:r>
            <a:endParaRPr lang="en-US" altLang="zh-CN" dirty="0"/>
          </a:p>
          <a:p>
            <a:pPr marL="228600" indent="-228600">
              <a:buAutoNum type="arabicPeriod"/>
            </a:pPr>
            <a:r>
              <a:rPr lang="zh-CN" altLang="en-US" dirty="0"/>
              <a:t>开始的</a:t>
            </a:r>
            <a:r>
              <a:rPr lang="en-US" altLang="zh-CN" dirty="0"/>
              <a:t>GPU</a:t>
            </a:r>
            <a:r>
              <a:rPr lang="zh-CN" altLang="en-US" dirty="0"/>
              <a:t>，其中的硬件都是为了图形图像的处理设置的，没有随机访问、内存读写等概念，因此用于科学计算的程序员，遇到需要随机访问等功能的时候，要自己编程序实现，很麻烦。在发展为</a:t>
            </a:r>
            <a:r>
              <a:rPr lang="en-US" altLang="zh-CN" dirty="0"/>
              <a:t>GPGPU</a:t>
            </a:r>
            <a:r>
              <a:rPr lang="zh-CN" altLang="en-US" dirty="0"/>
              <a:t>的时候，增加了相应的硬件。</a:t>
            </a:r>
            <a:endParaRPr lang="en-US" altLang="zh-CN" dirty="0"/>
          </a:p>
          <a:p>
            <a:pPr marL="228600" indent="-228600">
              <a:buAutoNum type="arabicPeriod"/>
            </a:pPr>
            <a:r>
              <a:rPr lang="zh-CN" altLang="en-US" dirty="0"/>
              <a:t>最初，</a:t>
            </a:r>
            <a:r>
              <a:rPr lang="en-US" altLang="zh-CN" dirty="0"/>
              <a:t>CPU</a:t>
            </a:r>
            <a:r>
              <a:rPr lang="zh-CN" altLang="en-US" dirty="0"/>
              <a:t>的内存空间和</a:t>
            </a:r>
            <a:r>
              <a:rPr lang="en-US" altLang="zh-CN" dirty="0"/>
              <a:t>GPU</a:t>
            </a:r>
            <a:r>
              <a:rPr lang="zh-CN" altLang="en-US" dirty="0"/>
              <a:t>的显存空间，地址上是不统一的。如果要实现数据传送，需要将数据从内存</a:t>
            </a:r>
            <a:r>
              <a:rPr lang="en-US" altLang="zh-CN" dirty="0"/>
              <a:t>copy</a:t>
            </a:r>
            <a:r>
              <a:rPr lang="zh-CN" altLang="en-US" dirty="0"/>
              <a:t>到显存中。后期，打通了内存和显存，实现了统一的地址空间。</a:t>
            </a:r>
            <a:endParaRPr lang="en-US" altLang="zh-CN" dirty="0"/>
          </a:p>
          <a:p>
            <a:pPr marL="228600" indent="-228600">
              <a:buAutoNum type="arabicPeriod"/>
            </a:pPr>
            <a:r>
              <a:rPr lang="zh-CN" altLang="en-US" dirty="0"/>
              <a:t>开始支持高精度的科学运算，比如知识双精度浮点数运算，并加入了科学计算常用的处理单元，如</a:t>
            </a:r>
            <a:r>
              <a:rPr lang="en-US" altLang="zh-CN" dirty="0"/>
              <a:t>sin, cos</a:t>
            </a:r>
            <a:r>
              <a:rPr lang="zh-CN" altLang="en-US" dirty="0"/>
              <a:t>等。</a:t>
            </a:r>
            <a:endParaRPr lang="en-US" altLang="zh-CN"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50</a:t>
            </a:fld>
            <a:endParaRPr lang="zh-CN" altLang="en-US" noProof="0"/>
          </a:p>
        </p:txBody>
      </p:sp>
    </p:spTree>
    <p:extLst>
      <p:ext uri="{BB962C8B-B14F-4D97-AF65-F5344CB8AC3E}">
        <p14:creationId xmlns:p14="http://schemas.microsoft.com/office/powerpoint/2010/main" val="4150867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让我们把显卡打开，把</a:t>
            </a:r>
            <a:r>
              <a:rPr lang="en-US" altLang="zh-CN" dirty="0"/>
              <a:t>GPU</a:t>
            </a:r>
            <a:r>
              <a:rPr lang="zh-CN" altLang="en-US" dirty="0"/>
              <a:t>芯片拿出来，再打开，在投影灯下隐约看到内部结构。</a:t>
            </a:r>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51</a:t>
            </a:fld>
            <a:endParaRPr lang="zh-CN" altLang="en-US" noProof="0"/>
          </a:p>
        </p:txBody>
      </p:sp>
    </p:spTree>
    <p:extLst>
      <p:ext uri="{BB962C8B-B14F-4D97-AF65-F5344CB8AC3E}">
        <p14:creationId xmlns:p14="http://schemas.microsoft.com/office/powerpoint/2010/main" val="2826158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将实际的</a:t>
            </a:r>
            <a:r>
              <a:rPr lang="en-US" altLang="zh-CN" dirty="0"/>
              <a:t>GPGPU</a:t>
            </a:r>
            <a:r>
              <a:rPr lang="zh-CN" altLang="en-US" dirty="0"/>
              <a:t>芯片用组件的形式展现，就是上图。</a:t>
            </a:r>
            <a:endParaRPr lang="en-US" altLang="zh-CN" dirty="0"/>
          </a:p>
          <a:p>
            <a:endParaRPr lang="en-US" altLang="zh-CN" dirty="0"/>
          </a:p>
          <a:p>
            <a:r>
              <a:rPr lang="zh-CN" altLang="en-US" dirty="0"/>
              <a:t>中间是二级</a:t>
            </a:r>
            <a:r>
              <a:rPr lang="en-US" altLang="zh-CN" dirty="0"/>
              <a:t>Cache</a:t>
            </a:r>
          </a:p>
          <a:p>
            <a:endParaRPr lang="en-US" altLang="zh-CN" dirty="0"/>
          </a:p>
          <a:p>
            <a:r>
              <a:rPr lang="zh-CN" altLang="en-US" dirty="0"/>
              <a:t>四个区，每个区是一个</a:t>
            </a:r>
            <a:r>
              <a:rPr lang="en-US" altLang="zh-CN" dirty="0"/>
              <a:t>GPC</a:t>
            </a:r>
            <a:r>
              <a:rPr lang="zh-CN" altLang="en-US" dirty="0"/>
              <a:t>，也就是</a:t>
            </a:r>
            <a:r>
              <a:rPr lang="en-US" altLang="zh-CN" dirty="0"/>
              <a:t>Graphics</a:t>
            </a:r>
            <a:r>
              <a:rPr lang="en-US" altLang="zh-CN" baseline="0" dirty="0"/>
              <a:t> processing cluster</a:t>
            </a:r>
            <a:r>
              <a:rPr lang="zh-CN" altLang="en-US" baseline="0" dirty="0"/>
              <a:t>， 图形处理集群；</a:t>
            </a:r>
            <a:endParaRPr lang="en-US" altLang="zh-CN" baseline="0" dirty="0"/>
          </a:p>
          <a:p>
            <a:r>
              <a:rPr lang="zh-CN" altLang="en-US" baseline="0" dirty="0"/>
              <a:t>一个</a:t>
            </a:r>
            <a:r>
              <a:rPr lang="en-US" altLang="zh-CN" baseline="0" dirty="0"/>
              <a:t>GPC</a:t>
            </a:r>
            <a:r>
              <a:rPr lang="zh-CN" altLang="en-US" baseline="0" dirty="0"/>
              <a:t>中包含若干</a:t>
            </a:r>
            <a:r>
              <a:rPr lang="en-US" altLang="zh-CN" baseline="0" dirty="0"/>
              <a:t>SM</a:t>
            </a:r>
            <a:r>
              <a:rPr lang="zh-CN" altLang="en-US" baseline="0" dirty="0"/>
              <a:t>， 也就是</a:t>
            </a:r>
            <a:r>
              <a:rPr lang="en-US" altLang="zh-CN" baseline="0" dirty="0"/>
              <a:t>streaming multi-processor</a:t>
            </a:r>
            <a:r>
              <a:rPr lang="zh-CN" altLang="en-US" baseline="0" dirty="0"/>
              <a:t>，流式多处理器；</a:t>
            </a:r>
            <a:endParaRPr lang="en-US" altLang="zh-CN" baseline="0" dirty="0"/>
          </a:p>
          <a:p>
            <a:r>
              <a:rPr lang="en-US" altLang="zh-CN" baseline="0" dirty="0"/>
              <a:t>SM</a:t>
            </a:r>
            <a:r>
              <a:rPr lang="zh-CN" altLang="en-US" baseline="0" dirty="0"/>
              <a:t>是核心计算元素。</a:t>
            </a:r>
            <a:endParaRPr lang="en-US" altLang="zh-CN" baseline="0" dirty="0"/>
          </a:p>
          <a:p>
            <a:endParaRPr lang="en-US" altLang="zh-CN" baseline="0" dirty="0"/>
          </a:p>
          <a:p>
            <a:r>
              <a:rPr lang="zh-CN" altLang="en-US" baseline="0" dirty="0"/>
              <a:t>一个</a:t>
            </a:r>
            <a:r>
              <a:rPr lang="en-US" altLang="zh-CN" baseline="0" dirty="0"/>
              <a:t>GPC</a:t>
            </a:r>
            <a:r>
              <a:rPr lang="zh-CN" altLang="en-US" baseline="0" dirty="0"/>
              <a:t>中包含若干</a:t>
            </a:r>
            <a:r>
              <a:rPr lang="en-US" altLang="zh-CN" baseline="0" dirty="0"/>
              <a:t>SM</a:t>
            </a:r>
            <a:r>
              <a:rPr lang="zh-CN" altLang="en-US" baseline="0" dirty="0"/>
              <a:t>（绿色的小方块）， 也就是</a:t>
            </a:r>
            <a:r>
              <a:rPr lang="en-US" altLang="zh-CN" baseline="0" dirty="0"/>
              <a:t>streaming multi-processor</a:t>
            </a:r>
            <a:r>
              <a:rPr lang="zh-CN" altLang="en-US" baseline="0" dirty="0"/>
              <a:t>，流式多处理器；</a:t>
            </a:r>
            <a:endParaRPr lang="en-US" altLang="zh-CN" baseline="0" dirty="0"/>
          </a:p>
          <a:p>
            <a:r>
              <a:rPr lang="en-US" altLang="zh-CN" baseline="0" dirty="0"/>
              <a:t>SM</a:t>
            </a:r>
            <a:r>
              <a:rPr lang="zh-CN" altLang="en-US" baseline="0" dirty="0"/>
              <a:t>是核心计算元素。</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52</a:t>
            </a:fld>
            <a:endParaRPr lang="zh-CN" altLang="en-US" noProof="0"/>
          </a:p>
        </p:txBody>
      </p:sp>
    </p:spTree>
    <p:extLst>
      <p:ext uri="{BB962C8B-B14F-4D97-AF65-F5344CB8AC3E}">
        <p14:creationId xmlns:p14="http://schemas.microsoft.com/office/powerpoint/2010/main" val="1841596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这是一个嵌套的结构。</a:t>
            </a:r>
            <a:endParaRPr lang="en-US" altLang="zh-CN" dirty="0"/>
          </a:p>
          <a:p>
            <a:endParaRPr lang="en-US" altLang="zh-CN" dirty="0"/>
          </a:p>
          <a:p>
            <a:r>
              <a:rPr lang="zh-CN" altLang="en-US" dirty="0"/>
              <a:t>首先是显卡的物理外观；</a:t>
            </a:r>
            <a:endParaRPr lang="en-US" altLang="zh-CN" dirty="0"/>
          </a:p>
          <a:p>
            <a:endParaRPr lang="en-US" altLang="zh-CN" dirty="0"/>
          </a:p>
          <a:p>
            <a:r>
              <a:rPr lang="zh-CN" altLang="en-US" dirty="0"/>
              <a:t>把显卡打开后，是显卡内部的结构，包括核心的</a:t>
            </a:r>
            <a:r>
              <a:rPr lang="en-US" altLang="zh-CN" dirty="0"/>
              <a:t>GPU</a:t>
            </a:r>
            <a:r>
              <a:rPr lang="zh-CN" altLang="en-US" dirty="0"/>
              <a:t>芯片，外围的电源接口、</a:t>
            </a:r>
            <a:r>
              <a:rPr lang="en-US" altLang="zh-CN" dirty="0"/>
              <a:t>SLI</a:t>
            </a:r>
            <a:r>
              <a:rPr lang="zh-CN" altLang="en-US" dirty="0"/>
              <a:t>接口、</a:t>
            </a:r>
            <a:r>
              <a:rPr lang="en-US" altLang="zh-CN" dirty="0"/>
              <a:t>PCIE</a:t>
            </a:r>
            <a:r>
              <a:rPr lang="zh-CN" altLang="en-US" dirty="0"/>
              <a:t>接口、电源、数据总线等，左侧蓝色的是显存；</a:t>
            </a:r>
            <a:endParaRPr lang="en-US" altLang="zh-CN" dirty="0"/>
          </a:p>
          <a:p>
            <a:endParaRPr lang="en-US" altLang="zh-CN" dirty="0"/>
          </a:p>
          <a:p>
            <a:r>
              <a:rPr lang="zh-CN" altLang="en-US" dirty="0"/>
              <a:t>将</a:t>
            </a:r>
            <a:r>
              <a:rPr lang="en-US" altLang="zh-CN" dirty="0"/>
              <a:t>GPU</a:t>
            </a:r>
            <a:r>
              <a:rPr lang="zh-CN" altLang="en-US" dirty="0"/>
              <a:t>打开，就是</a:t>
            </a:r>
            <a:r>
              <a:rPr lang="en-US" altLang="zh-CN" dirty="0"/>
              <a:t>GPU</a:t>
            </a:r>
            <a:r>
              <a:rPr lang="zh-CN" altLang="en-US" dirty="0"/>
              <a:t>内部组件，可以看到四个</a:t>
            </a:r>
            <a:r>
              <a:rPr lang="en-US" altLang="zh-CN" dirty="0"/>
              <a:t>GPC</a:t>
            </a:r>
            <a:r>
              <a:rPr lang="zh-CN" altLang="en-US" dirty="0"/>
              <a:t>，</a:t>
            </a:r>
            <a:r>
              <a:rPr lang="en-US" altLang="zh-CN" dirty="0"/>
              <a:t>GPC</a:t>
            </a:r>
            <a:r>
              <a:rPr lang="zh-CN" altLang="en-US" dirty="0"/>
              <a:t>核心的计算部件就是</a:t>
            </a:r>
            <a:r>
              <a:rPr lang="en-US" altLang="zh-CN" dirty="0"/>
              <a:t>SM</a:t>
            </a:r>
            <a:r>
              <a:rPr lang="zh-CN" altLang="en-US" dirty="0"/>
              <a:t>；</a:t>
            </a:r>
            <a:endParaRPr lang="en-US" altLang="zh-CN" dirty="0"/>
          </a:p>
          <a:p>
            <a:endParaRPr lang="en-US" altLang="zh-CN" dirty="0"/>
          </a:p>
          <a:p>
            <a:r>
              <a:rPr lang="zh-CN" altLang="en-US" dirty="0"/>
              <a:t>再把</a:t>
            </a:r>
            <a:r>
              <a:rPr lang="en-US" altLang="zh-CN" dirty="0"/>
              <a:t>SM</a:t>
            </a:r>
            <a:r>
              <a:rPr lang="zh-CN" altLang="en-US" dirty="0"/>
              <a:t>打开，从上到下包括指令</a:t>
            </a:r>
            <a:r>
              <a:rPr lang="en-US" altLang="zh-CN" dirty="0"/>
              <a:t>Cache</a:t>
            </a:r>
            <a:r>
              <a:rPr lang="zh-CN" altLang="en-US" dirty="0"/>
              <a:t>、调度器、寄存器组；</a:t>
            </a:r>
            <a:endParaRPr lang="en-US" altLang="zh-CN" dirty="0"/>
          </a:p>
          <a:p>
            <a:r>
              <a:rPr lang="en-US" altLang="zh-CN" dirty="0"/>
              <a:t>CUDA CORE</a:t>
            </a:r>
            <a:r>
              <a:rPr lang="zh-CN" altLang="en-US" dirty="0"/>
              <a:t>可以理解为</a:t>
            </a:r>
            <a:r>
              <a:rPr lang="en-US" altLang="zh-CN" dirty="0"/>
              <a:t>ALU</a:t>
            </a:r>
            <a:r>
              <a:rPr lang="zh-CN" altLang="en-US" dirty="0"/>
              <a:t>， </a:t>
            </a:r>
            <a:r>
              <a:rPr lang="en-US" altLang="zh-CN" dirty="0"/>
              <a:t>LD/ST</a:t>
            </a:r>
            <a:r>
              <a:rPr lang="zh-CN" altLang="en-US" dirty="0"/>
              <a:t>处理单元，</a:t>
            </a:r>
            <a:endParaRPr lang="en-US" altLang="zh-CN" dirty="0"/>
          </a:p>
          <a:p>
            <a:r>
              <a:rPr lang="en-US" altLang="zh-CN" dirty="0"/>
              <a:t>SFU</a:t>
            </a:r>
            <a:r>
              <a:rPr lang="zh-CN" altLang="en-US" dirty="0"/>
              <a:t>（</a:t>
            </a:r>
            <a:r>
              <a:rPr lang="en-US" altLang="zh-CN" dirty="0"/>
              <a:t>Special Function</a:t>
            </a:r>
            <a:r>
              <a:rPr lang="en-US" altLang="zh-CN" baseline="0" dirty="0"/>
              <a:t> Unit</a:t>
            </a:r>
            <a:r>
              <a:rPr lang="zh-CN" altLang="en-US" dirty="0"/>
              <a:t>）就是完成诸如</a:t>
            </a:r>
            <a:r>
              <a:rPr lang="en-US" altLang="zh-CN" dirty="0"/>
              <a:t>sin/cos</a:t>
            </a:r>
            <a:r>
              <a:rPr lang="zh-CN" altLang="en-US" dirty="0"/>
              <a:t>等运算的，接下来是数据</a:t>
            </a:r>
            <a:r>
              <a:rPr lang="en-US" altLang="zh-CN" dirty="0"/>
              <a:t>Cache</a:t>
            </a:r>
            <a:r>
              <a:rPr lang="zh-CN" altLang="en-US" dirty="0"/>
              <a:t>；</a:t>
            </a:r>
            <a:endParaRPr lang="en-US" altLang="zh-CN" dirty="0"/>
          </a:p>
          <a:p>
            <a:endParaRPr lang="en-US" altLang="zh-CN" dirty="0"/>
          </a:p>
          <a:p>
            <a:r>
              <a:rPr lang="zh-CN" altLang="en-US" dirty="0"/>
              <a:t>将</a:t>
            </a:r>
            <a:r>
              <a:rPr lang="en-US" altLang="zh-CN" dirty="0"/>
              <a:t>CUDA</a:t>
            </a:r>
            <a:r>
              <a:rPr lang="zh-CN" altLang="en-US" dirty="0"/>
              <a:t>打开，就是定点</a:t>
            </a:r>
            <a:r>
              <a:rPr lang="en-US" altLang="zh-CN" dirty="0"/>
              <a:t>/</a:t>
            </a:r>
            <a:r>
              <a:rPr lang="zh-CN" altLang="en-US" dirty="0"/>
              <a:t>浮点运算部件和相应的结果暂存部件。</a:t>
            </a:r>
            <a:endParaRPr lang="en-US" altLang="zh-CN"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53</a:t>
            </a:fld>
            <a:endParaRPr lang="zh-CN" altLang="en-US" noProof="0"/>
          </a:p>
        </p:txBody>
      </p:sp>
    </p:spTree>
    <p:extLst>
      <p:ext uri="{BB962C8B-B14F-4D97-AF65-F5344CB8AC3E}">
        <p14:creationId xmlns:p14="http://schemas.microsoft.com/office/powerpoint/2010/main" val="395614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GPU</a:t>
            </a:r>
            <a:r>
              <a:rPr lang="zh-CN" altLang="en-US" dirty="0"/>
              <a:t>这个层次上看：</a:t>
            </a:r>
            <a:endParaRPr lang="en-US" altLang="zh-CN" dirty="0"/>
          </a:p>
          <a:p>
            <a:endParaRPr lang="en-US" altLang="zh-CN" dirty="0"/>
          </a:p>
          <a:p>
            <a:r>
              <a:rPr lang="en-US" altLang="zh-CN" dirty="0"/>
              <a:t>GTE</a:t>
            </a:r>
            <a:r>
              <a:rPr lang="zh-CN" altLang="en-US" baseline="0" dirty="0"/>
              <a:t>， </a:t>
            </a:r>
            <a:r>
              <a:rPr lang="en-US" altLang="zh-CN" baseline="0" dirty="0"/>
              <a:t>Giga Thread Engine</a:t>
            </a:r>
            <a:r>
              <a:rPr lang="zh-CN" altLang="en-US" baseline="0" dirty="0"/>
              <a:t>，接受对</a:t>
            </a:r>
            <a:r>
              <a:rPr lang="en-US" altLang="zh-CN" baseline="0" dirty="0"/>
              <a:t>GPU</a:t>
            </a:r>
            <a:r>
              <a:rPr lang="zh-CN" altLang="en-US" baseline="0" dirty="0"/>
              <a:t>的调度，并根据内核创建任务实例。它是</a:t>
            </a:r>
            <a:r>
              <a:rPr lang="en-US" altLang="zh-CN" baseline="0" dirty="0"/>
              <a:t>GPU</a:t>
            </a:r>
            <a:r>
              <a:rPr lang="zh-CN" altLang="en-US" baseline="0" dirty="0"/>
              <a:t>的</a:t>
            </a:r>
            <a:r>
              <a:rPr lang="en-US" altLang="zh-CN" baseline="0" dirty="0"/>
              <a:t>Control logic</a:t>
            </a:r>
            <a:r>
              <a:rPr lang="zh-CN" altLang="en-US" baseline="0" dirty="0"/>
              <a:t>。 </a:t>
            </a:r>
            <a:endParaRPr lang="en-US" altLang="zh-CN" baseline="0" dirty="0"/>
          </a:p>
          <a:p>
            <a:r>
              <a:rPr lang="en-US" altLang="zh-CN" baseline="0" dirty="0"/>
              <a:t>Reference counters</a:t>
            </a:r>
            <a:r>
              <a:rPr lang="zh-CN" altLang="en-US" baseline="0" dirty="0"/>
              <a:t>，是任务的存储；</a:t>
            </a:r>
            <a:endParaRPr lang="en-US" altLang="zh-CN" baseline="0" dirty="0"/>
          </a:p>
          <a:p>
            <a:r>
              <a:rPr lang="en-US" altLang="zh-CN" baseline="0" dirty="0"/>
              <a:t>DTE</a:t>
            </a:r>
            <a:r>
              <a:rPr lang="zh-CN" altLang="en-US" baseline="0" dirty="0"/>
              <a:t>，</a:t>
            </a:r>
            <a:r>
              <a:rPr lang="en-US" altLang="zh-CN" baseline="0" dirty="0"/>
              <a:t>Data Transfer Engine</a:t>
            </a:r>
            <a:r>
              <a:rPr lang="zh-CN" altLang="en-US" baseline="0" dirty="0"/>
              <a:t>，负责数据的传递。</a:t>
            </a:r>
            <a:endParaRPr lang="en-US" altLang="zh-CN" baseline="0" dirty="0"/>
          </a:p>
          <a:p>
            <a:endParaRPr lang="en-US" altLang="zh-CN" dirty="0"/>
          </a:p>
          <a:p>
            <a:r>
              <a:rPr lang="zh-CN" altLang="en-US" dirty="0"/>
              <a:t>接下来是</a:t>
            </a:r>
            <a:r>
              <a:rPr lang="en-US" altLang="zh-CN" dirty="0"/>
              <a:t>GPU</a:t>
            </a:r>
            <a:r>
              <a:rPr lang="zh-CN" altLang="en-US" dirty="0"/>
              <a:t>的总线和若干</a:t>
            </a:r>
            <a:r>
              <a:rPr lang="en-US" altLang="zh-CN" dirty="0"/>
              <a:t>SM</a:t>
            </a:r>
            <a:r>
              <a:rPr lang="zh-CN" altLang="en-US" dirty="0"/>
              <a:t>。</a:t>
            </a:r>
            <a:endParaRPr lang="en-US" altLang="zh-CN" dirty="0"/>
          </a:p>
          <a:p>
            <a:endParaRPr lang="en-US" altLang="zh-CN" dirty="0"/>
          </a:p>
          <a:p>
            <a:r>
              <a:rPr lang="zh-CN" altLang="en-US" dirty="0"/>
              <a:t>左侧是指令和数据的存储。</a:t>
            </a:r>
            <a:endParaRPr lang="en-US" altLang="zh-CN" dirty="0"/>
          </a:p>
          <a:p>
            <a:r>
              <a:rPr lang="en-US" altLang="zh-CN" dirty="0"/>
              <a:t>PBS</a:t>
            </a:r>
            <a:r>
              <a:rPr lang="zh-CN" altLang="en-US" dirty="0"/>
              <a:t>，</a:t>
            </a:r>
            <a:r>
              <a:rPr lang="en-US" altLang="zh-CN" dirty="0"/>
              <a:t>Push Buffer Streams</a:t>
            </a:r>
            <a:r>
              <a:rPr lang="zh-CN" altLang="en-US" dirty="0"/>
              <a:t>， 编译好的</a:t>
            </a:r>
            <a:r>
              <a:rPr lang="en-US" altLang="zh-CN" dirty="0"/>
              <a:t>push buffer</a:t>
            </a:r>
            <a:r>
              <a:rPr lang="zh-CN" altLang="en-US" dirty="0"/>
              <a:t>指令，用于驱动</a:t>
            </a:r>
            <a:r>
              <a:rPr lang="en-US" altLang="zh-CN" dirty="0"/>
              <a:t>GTE</a:t>
            </a:r>
            <a:r>
              <a:rPr lang="zh-CN" altLang="en-US" dirty="0"/>
              <a:t>和</a:t>
            </a:r>
            <a:r>
              <a:rPr lang="en-US" altLang="zh-CN" dirty="0"/>
              <a:t>DTE</a:t>
            </a:r>
            <a:r>
              <a:rPr lang="zh-CN" altLang="en-US" dirty="0"/>
              <a:t>进行</a:t>
            </a:r>
            <a:r>
              <a:rPr lang="en-US" altLang="zh-CN" dirty="0"/>
              <a:t>GPU</a:t>
            </a:r>
            <a:r>
              <a:rPr lang="zh-CN" altLang="en-US" dirty="0"/>
              <a:t>计算上下文准备。</a:t>
            </a:r>
            <a:endParaRPr lang="en-US" altLang="zh-CN" dirty="0"/>
          </a:p>
          <a:p>
            <a:r>
              <a:rPr lang="en-US" altLang="zh-CN" dirty="0"/>
              <a:t>KIS</a:t>
            </a:r>
            <a:r>
              <a:rPr lang="zh-CN" altLang="en-US" dirty="0"/>
              <a:t>，</a:t>
            </a:r>
            <a:r>
              <a:rPr lang="en-US" altLang="zh-CN" dirty="0"/>
              <a:t>Kernel</a:t>
            </a:r>
            <a:r>
              <a:rPr lang="zh-CN" altLang="en-US" dirty="0"/>
              <a:t>指令流，编译好的</a:t>
            </a:r>
            <a:r>
              <a:rPr lang="en-US" altLang="zh-CN" dirty="0"/>
              <a:t>kernel</a:t>
            </a:r>
            <a:r>
              <a:rPr lang="zh-CN" altLang="en-US" dirty="0"/>
              <a:t>指令，用于驱动</a:t>
            </a:r>
            <a:r>
              <a:rPr lang="en-US" altLang="zh-CN" dirty="0"/>
              <a:t>GPGPU</a:t>
            </a:r>
            <a:r>
              <a:rPr lang="zh-CN" altLang="en-US" dirty="0"/>
              <a:t>内部各个运算部件实现计算。</a:t>
            </a:r>
            <a:endParaRPr lang="en-US" altLang="zh-CN" dirty="0"/>
          </a:p>
          <a:p>
            <a:endParaRPr lang="en-US" altLang="zh-CN" dirty="0"/>
          </a:p>
          <a:p>
            <a:r>
              <a:rPr lang="zh-CN" altLang="en-US" dirty="0"/>
              <a:t>数据存储器根据用途分了很多种类。</a:t>
            </a:r>
            <a:endParaRPr lang="en-US" altLang="zh-CN"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54</a:t>
            </a:fld>
            <a:endParaRPr lang="zh-CN" altLang="en-US" noProof="0"/>
          </a:p>
        </p:txBody>
      </p:sp>
    </p:spTree>
    <p:extLst>
      <p:ext uri="{BB962C8B-B14F-4D97-AF65-F5344CB8AC3E}">
        <p14:creationId xmlns:p14="http://schemas.microsoft.com/office/powerpoint/2010/main" val="303719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黄色的部分是控制单元，包括：</a:t>
            </a:r>
            <a:r>
              <a:rPr lang="en-US" altLang="zh-CN" baseline="0" dirty="0"/>
              <a:t> </a:t>
            </a:r>
            <a:r>
              <a:rPr lang="en-US" altLang="zh-CN" dirty="0"/>
              <a:t>Thread</a:t>
            </a:r>
            <a:r>
              <a:rPr lang="en-US" altLang="zh-CN" baseline="0" dirty="0"/>
              <a:t> controller,  Even warp scheduler, odd warp scheduler</a:t>
            </a:r>
          </a:p>
          <a:p>
            <a:endParaRPr lang="en-US" altLang="zh-CN" baseline="0" dirty="0"/>
          </a:p>
          <a:p>
            <a:r>
              <a:rPr lang="en-US" altLang="zh-CN" dirty="0"/>
              <a:t>Scheduler</a:t>
            </a:r>
            <a:r>
              <a:rPr lang="en-US" altLang="zh-CN" baseline="0" dirty="0"/>
              <a:t> buffer</a:t>
            </a:r>
            <a:r>
              <a:rPr lang="zh-CN" altLang="en-US" baseline="0" dirty="0"/>
              <a:t>是保存任务的</a:t>
            </a:r>
            <a:r>
              <a:rPr lang="en-US" altLang="zh-CN" baseline="0" dirty="0"/>
              <a:t>buffer</a:t>
            </a:r>
            <a:r>
              <a:rPr lang="zh-CN" altLang="en-US" baseline="0" dirty="0"/>
              <a:t>。</a:t>
            </a:r>
            <a:endParaRPr lang="en-US" altLang="zh-CN" baseline="0" dirty="0"/>
          </a:p>
          <a:p>
            <a:endParaRPr lang="en-US" altLang="zh-CN" baseline="0" dirty="0"/>
          </a:p>
          <a:p>
            <a:r>
              <a:rPr lang="zh-CN" altLang="en-US" dirty="0"/>
              <a:t>调度单元、运算组件和</a:t>
            </a:r>
            <a:r>
              <a:rPr lang="en-US" altLang="zh-CN" dirty="0"/>
              <a:t>LSU</a:t>
            </a:r>
            <a:r>
              <a:rPr lang="zh-CN" altLang="en-US" dirty="0"/>
              <a:t>通过交叉开关互连。</a:t>
            </a:r>
            <a:endParaRPr lang="en-US" altLang="zh-CN" dirty="0"/>
          </a:p>
          <a:p>
            <a:endParaRPr lang="en-US" altLang="zh-CN" dirty="0"/>
          </a:p>
          <a:p>
            <a:r>
              <a:rPr lang="zh-CN" altLang="en-US" dirty="0"/>
              <a:t>右侧蓝色的部分也是存储设备。</a:t>
            </a:r>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55</a:t>
            </a:fld>
            <a:endParaRPr lang="zh-CN" altLang="en-US" noProof="0"/>
          </a:p>
        </p:txBody>
      </p:sp>
    </p:spTree>
    <p:extLst>
      <p:ext uri="{BB962C8B-B14F-4D97-AF65-F5344CB8AC3E}">
        <p14:creationId xmlns:p14="http://schemas.microsoft.com/office/powerpoint/2010/main" val="2041684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SM</a:t>
            </a:r>
            <a:r>
              <a:rPr lang="zh-CN" altLang="en-US" dirty="0"/>
              <a:t>再细化。</a:t>
            </a:r>
            <a:endParaRPr lang="en-US" altLang="zh-CN" dirty="0"/>
          </a:p>
          <a:p>
            <a:endParaRPr lang="en-US" altLang="zh-CN" dirty="0"/>
          </a:p>
          <a:p>
            <a:r>
              <a:rPr lang="zh-CN" altLang="en-US" dirty="0"/>
              <a:t>从上到下，有</a:t>
            </a:r>
            <a:r>
              <a:rPr lang="en-US" altLang="zh-CN" dirty="0"/>
              <a:t>Warp</a:t>
            </a:r>
            <a:r>
              <a:rPr lang="en-US" altLang="zh-CN" baseline="0" dirty="0"/>
              <a:t> scheduler, scheduler buffer, </a:t>
            </a:r>
            <a:r>
              <a:rPr lang="zh-CN" altLang="en-US" baseline="0" dirty="0"/>
              <a:t>一系列寄存器。</a:t>
            </a:r>
            <a:endParaRPr lang="en-US" altLang="zh-CN" baseline="0" dirty="0"/>
          </a:p>
          <a:p>
            <a:endParaRPr lang="en-US" altLang="zh-CN" baseline="0" dirty="0"/>
          </a:p>
          <a:p>
            <a:r>
              <a:rPr lang="zh-CN" altLang="en-US" baseline="0" dirty="0"/>
              <a:t>最下面，有若干个</a:t>
            </a:r>
            <a:r>
              <a:rPr lang="en-US" altLang="zh-CN" baseline="0" dirty="0"/>
              <a:t>PE</a:t>
            </a:r>
            <a:r>
              <a:rPr lang="zh-CN" altLang="en-US" baseline="0" dirty="0"/>
              <a:t> ，为了不同功能设置。</a:t>
            </a:r>
            <a:endParaRPr lang="en-US" altLang="zh-CN" baseline="0" dirty="0"/>
          </a:p>
          <a:p>
            <a:r>
              <a:rPr lang="en-US" altLang="zh-CN" baseline="0" dirty="0"/>
              <a:t>SFU</a:t>
            </a:r>
            <a:r>
              <a:rPr lang="zh-CN" altLang="en-US" baseline="0" dirty="0"/>
              <a:t>和</a:t>
            </a:r>
            <a:r>
              <a:rPr lang="en-US" altLang="zh-CN" baseline="0" dirty="0"/>
              <a:t>TEX</a:t>
            </a:r>
            <a:r>
              <a:rPr lang="zh-CN" altLang="en-US" baseline="0" dirty="0"/>
              <a:t>功能较为复杂，通常是深度流水的。 </a:t>
            </a:r>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56</a:t>
            </a:fld>
            <a:endParaRPr lang="zh-CN" altLang="en-US" noProof="0"/>
          </a:p>
        </p:txBody>
      </p:sp>
    </p:spTree>
    <p:extLst>
      <p:ext uri="{BB962C8B-B14F-4D97-AF65-F5344CB8AC3E}">
        <p14:creationId xmlns:p14="http://schemas.microsoft.com/office/powerpoint/2010/main" val="2269629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存储的层次。</a:t>
            </a:r>
            <a:endParaRPr lang="en-US" altLang="zh-CN" dirty="0"/>
          </a:p>
          <a:p>
            <a:endParaRPr lang="en-US" altLang="zh-CN" dirty="0"/>
          </a:p>
          <a:p>
            <a:r>
              <a:rPr lang="zh-CN" altLang="en-US" dirty="0"/>
              <a:t>从下往上，</a:t>
            </a:r>
            <a:endParaRPr lang="en-US" altLang="zh-CN" dirty="0"/>
          </a:p>
          <a:p>
            <a:r>
              <a:rPr lang="en-US" altLang="zh-CN" dirty="0"/>
              <a:t>Local</a:t>
            </a:r>
            <a:r>
              <a:rPr lang="en-US" altLang="zh-CN" baseline="0" dirty="0"/>
              <a:t> memory, </a:t>
            </a:r>
            <a:r>
              <a:rPr lang="zh-CN" altLang="en-US" baseline="0" dirty="0"/>
              <a:t>是显存的一部分，是给每个线程用的；</a:t>
            </a:r>
            <a:endParaRPr lang="en-US" altLang="zh-CN" baseline="0" dirty="0"/>
          </a:p>
          <a:p>
            <a:r>
              <a:rPr lang="en-US" altLang="zh-CN" baseline="0" dirty="0"/>
              <a:t>Global memory</a:t>
            </a:r>
            <a:r>
              <a:rPr lang="zh-CN" altLang="en-US" baseline="0" dirty="0"/>
              <a:t>，是共享的；</a:t>
            </a:r>
            <a:endParaRPr lang="en-US" altLang="zh-CN" baseline="0" dirty="0"/>
          </a:p>
          <a:p>
            <a:r>
              <a:rPr lang="en-US" altLang="zh-CN" baseline="0" dirty="0"/>
              <a:t>Constant memory</a:t>
            </a:r>
            <a:r>
              <a:rPr lang="zh-CN" altLang="en-US" baseline="0" dirty="0"/>
              <a:t>，保存常量的；</a:t>
            </a:r>
            <a:endParaRPr lang="en-US" altLang="zh-CN" baseline="0" dirty="0"/>
          </a:p>
          <a:p>
            <a:r>
              <a:rPr lang="en-US" altLang="zh-CN" baseline="0" dirty="0"/>
              <a:t>Texture memory</a:t>
            </a:r>
            <a:r>
              <a:rPr lang="zh-CN" altLang="en-US" baseline="0" dirty="0"/>
              <a:t>，是图形专用的；</a:t>
            </a:r>
            <a:endParaRPr lang="en-US" altLang="zh-CN" baseline="0" dirty="0"/>
          </a:p>
          <a:p>
            <a:endParaRPr lang="en-US" altLang="zh-CN" baseline="0" dirty="0"/>
          </a:p>
          <a:p>
            <a:r>
              <a:rPr lang="zh-CN" altLang="en-US" baseline="0" dirty="0"/>
              <a:t>向上是二级</a:t>
            </a:r>
            <a:r>
              <a:rPr lang="en-US" altLang="zh-CN" baseline="0" dirty="0"/>
              <a:t>cache</a:t>
            </a:r>
          </a:p>
          <a:p>
            <a:r>
              <a:rPr lang="zh-CN" altLang="en-US" baseline="0" dirty="0"/>
              <a:t>在向上是一级</a:t>
            </a:r>
            <a:r>
              <a:rPr lang="en-US" altLang="zh-CN" baseline="0" dirty="0"/>
              <a:t>cache</a:t>
            </a:r>
            <a:r>
              <a:rPr lang="zh-CN" altLang="en-US" baseline="0" dirty="0"/>
              <a:t>。</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57</a:t>
            </a:fld>
            <a:endParaRPr lang="zh-CN" altLang="en-US" noProof="0"/>
          </a:p>
        </p:txBody>
      </p:sp>
    </p:spTree>
    <p:extLst>
      <p:ext uri="{BB962C8B-B14F-4D97-AF65-F5344CB8AC3E}">
        <p14:creationId xmlns:p14="http://schemas.microsoft.com/office/powerpoint/2010/main" val="741292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从右向左，上半部分是器件；下半部分是任务。</a:t>
            </a:r>
            <a:endParaRPr lang="en-US" altLang="zh-CN" dirty="0"/>
          </a:p>
          <a:p>
            <a:endParaRPr lang="en-US" altLang="zh-CN" dirty="0"/>
          </a:p>
          <a:p>
            <a:r>
              <a:rPr lang="zh-CN" altLang="en-US" dirty="0"/>
              <a:t>假定要完成一个很大的科学计算任务，这个科学计算的任务是需要很多计算节点共同完成。</a:t>
            </a:r>
            <a:endParaRPr lang="en-US" altLang="zh-CN" dirty="0"/>
          </a:p>
          <a:p>
            <a:endParaRPr lang="en-US" altLang="zh-CN" dirty="0"/>
          </a:p>
          <a:p>
            <a:r>
              <a:rPr lang="zh-CN" altLang="en-US" dirty="0"/>
              <a:t>在</a:t>
            </a:r>
            <a:r>
              <a:rPr lang="en-US" altLang="zh-CN" dirty="0"/>
              <a:t>Cluster layer</a:t>
            </a:r>
            <a:r>
              <a:rPr lang="zh-CN" altLang="en-US" dirty="0"/>
              <a:t>层次上：</a:t>
            </a:r>
            <a:endParaRPr lang="en-US" altLang="zh-CN" dirty="0"/>
          </a:p>
          <a:p>
            <a:r>
              <a:rPr lang="zh-CN" altLang="en-US" dirty="0"/>
              <a:t>从硬件上看，一个集群包含一个调度节点和若干计算节点，通过互连网络互连。</a:t>
            </a:r>
            <a:endParaRPr lang="en-US" altLang="zh-CN" dirty="0"/>
          </a:p>
          <a:p>
            <a:r>
              <a:rPr lang="zh-CN" altLang="en-US" dirty="0"/>
              <a:t>从软件上看，这个大的工作任务为一个</a:t>
            </a:r>
            <a:r>
              <a:rPr lang="en-US" altLang="zh-CN" dirty="0"/>
              <a:t>workflow</a:t>
            </a:r>
            <a:r>
              <a:rPr lang="zh-CN" altLang="en-US" dirty="0"/>
              <a:t>，分解成若干</a:t>
            </a:r>
            <a:r>
              <a:rPr lang="en-US" altLang="zh-CN" dirty="0"/>
              <a:t>MPI</a:t>
            </a:r>
            <a:r>
              <a:rPr lang="zh-CN" altLang="en-US" dirty="0"/>
              <a:t>进程，一个</a:t>
            </a:r>
            <a:r>
              <a:rPr lang="en-US" altLang="zh-CN" dirty="0"/>
              <a:t>MPI</a:t>
            </a:r>
            <a:r>
              <a:rPr lang="zh-CN" altLang="en-US" dirty="0"/>
              <a:t>进程，可以运行在一个计算节点上。</a:t>
            </a:r>
            <a:endParaRPr lang="en-US" altLang="zh-CN" dirty="0"/>
          </a:p>
          <a:p>
            <a:r>
              <a:rPr lang="zh-CN" altLang="en-US" dirty="0"/>
              <a:t>一个</a:t>
            </a:r>
            <a:r>
              <a:rPr lang="en-US" altLang="zh-CN" dirty="0"/>
              <a:t>MPI</a:t>
            </a:r>
            <a:r>
              <a:rPr lang="zh-CN" altLang="en-US" dirty="0"/>
              <a:t>进程，可能分解成若干</a:t>
            </a:r>
            <a:r>
              <a:rPr lang="en-US" altLang="zh-CN" dirty="0"/>
              <a:t>GPGPU Job</a:t>
            </a:r>
            <a:r>
              <a:rPr lang="zh-CN" altLang="en-US" dirty="0"/>
              <a:t>。</a:t>
            </a:r>
            <a:endParaRPr lang="en-US" altLang="zh-CN" dirty="0"/>
          </a:p>
          <a:p>
            <a:endParaRPr lang="en-US" altLang="zh-CN" dirty="0"/>
          </a:p>
          <a:p>
            <a:r>
              <a:rPr lang="zh-CN" altLang="en-US" dirty="0"/>
              <a:t>在计算节点（</a:t>
            </a:r>
            <a:r>
              <a:rPr lang="en-US" altLang="zh-CN" dirty="0"/>
              <a:t>node</a:t>
            </a:r>
            <a:r>
              <a:rPr lang="zh-CN" altLang="en-US" dirty="0"/>
              <a:t>）层次上：</a:t>
            </a:r>
            <a:endParaRPr lang="en-US" altLang="zh-CN" dirty="0"/>
          </a:p>
          <a:p>
            <a:r>
              <a:rPr lang="zh-CN" altLang="en-US" dirty="0"/>
              <a:t>从软件上看，一个</a:t>
            </a:r>
            <a:r>
              <a:rPr lang="en-US" altLang="zh-CN" dirty="0"/>
              <a:t>GPGPU</a:t>
            </a:r>
            <a:r>
              <a:rPr lang="zh-CN" altLang="en-US" dirty="0"/>
              <a:t>的</a:t>
            </a:r>
            <a:r>
              <a:rPr lang="en-US" altLang="zh-CN" dirty="0"/>
              <a:t>Job</a:t>
            </a:r>
            <a:r>
              <a:rPr lang="zh-CN" altLang="en-US" dirty="0"/>
              <a:t>包含很多并行的通路，或者说车道，</a:t>
            </a:r>
            <a:endParaRPr lang="en-US" altLang="zh-CN" dirty="0"/>
          </a:p>
          <a:p>
            <a:r>
              <a:rPr lang="zh-CN" altLang="en-US" dirty="0"/>
              <a:t>每个车道就是一个</a:t>
            </a:r>
            <a:r>
              <a:rPr lang="en-US" altLang="zh-CN" dirty="0"/>
              <a:t>stream</a:t>
            </a:r>
            <a:r>
              <a:rPr lang="zh-CN" altLang="en-US" dirty="0"/>
              <a:t>，每个</a:t>
            </a:r>
            <a:r>
              <a:rPr lang="en-US" altLang="zh-CN" dirty="0"/>
              <a:t>stream</a:t>
            </a:r>
            <a:r>
              <a:rPr lang="zh-CN" altLang="en-US" dirty="0"/>
              <a:t>中有若干的</a:t>
            </a:r>
            <a:r>
              <a:rPr lang="en-US" altLang="zh-CN" dirty="0"/>
              <a:t>grid</a:t>
            </a:r>
            <a:r>
              <a:rPr lang="zh-CN" altLang="en-US" dirty="0"/>
              <a:t>。</a:t>
            </a:r>
            <a:endParaRPr lang="en-US" altLang="zh-CN" dirty="0"/>
          </a:p>
          <a:p>
            <a:r>
              <a:rPr lang="zh-CN" altLang="en-US" dirty="0"/>
              <a:t>从硬件上看，每个</a:t>
            </a:r>
            <a:r>
              <a:rPr lang="en-US" altLang="zh-CN" dirty="0"/>
              <a:t>node</a:t>
            </a:r>
            <a:r>
              <a:rPr lang="zh-CN" altLang="en-US" dirty="0"/>
              <a:t>上，有</a:t>
            </a:r>
            <a:r>
              <a:rPr lang="en-US" altLang="zh-CN" dirty="0"/>
              <a:t>CPU</a:t>
            </a:r>
            <a:r>
              <a:rPr lang="zh-CN" altLang="en-US" dirty="0"/>
              <a:t>和</a:t>
            </a:r>
            <a:r>
              <a:rPr lang="en-US" altLang="zh-CN" dirty="0"/>
              <a:t>GPU</a:t>
            </a:r>
            <a:r>
              <a:rPr lang="zh-CN" altLang="en-US" dirty="0"/>
              <a:t>。</a:t>
            </a:r>
            <a:endParaRPr lang="en-US" altLang="zh-CN" dirty="0"/>
          </a:p>
          <a:p>
            <a:r>
              <a:rPr lang="zh-CN" altLang="en-US" dirty="0"/>
              <a:t>每个</a:t>
            </a:r>
            <a:r>
              <a:rPr lang="en-US" altLang="zh-CN" dirty="0"/>
              <a:t>Grid</a:t>
            </a:r>
            <a:r>
              <a:rPr lang="zh-CN" altLang="en-US" dirty="0"/>
              <a:t>扔到了一个</a:t>
            </a:r>
            <a:r>
              <a:rPr lang="en-US" altLang="zh-CN" dirty="0"/>
              <a:t>GPU</a:t>
            </a:r>
            <a:r>
              <a:rPr lang="zh-CN" altLang="en-US" dirty="0"/>
              <a:t>上。</a:t>
            </a:r>
            <a:endParaRPr lang="en-US" altLang="zh-CN" dirty="0"/>
          </a:p>
          <a:p>
            <a:endParaRPr lang="en-US" altLang="zh-CN" dirty="0"/>
          </a:p>
          <a:p>
            <a:r>
              <a:rPr lang="zh-CN" altLang="en-US" dirty="0"/>
              <a:t>在</a:t>
            </a:r>
            <a:r>
              <a:rPr lang="en-US" altLang="zh-CN" dirty="0"/>
              <a:t>GPU</a:t>
            </a:r>
            <a:r>
              <a:rPr lang="zh-CN" altLang="en-US" dirty="0"/>
              <a:t>层次上：</a:t>
            </a:r>
            <a:endParaRPr lang="en-US" altLang="zh-CN" dirty="0"/>
          </a:p>
          <a:p>
            <a:r>
              <a:rPr lang="zh-CN" altLang="en-US" dirty="0"/>
              <a:t>从硬件上看，</a:t>
            </a:r>
            <a:r>
              <a:rPr lang="en-US" altLang="zh-CN" dirty="0"/>
              <a:t>SM</a:t>
            </a:r>
            <a:r>
              <a:rPr lang="zh-CN" altLang="en-US" dirty="0"/>
              <a:t>是核心的计算单元；</a:t>
            </a:r>
            <a:endParaRPr lang="en-US" altLang="zh-CN" dirty="0"/>
          </a:p>
          <a:p>
            <a:r>
              <a:rPr lang="zh-CN" altLang="en-US" dirty="0"/>
              <a:t>从软件上看，一个</a:t>
            </a:r>
            <a:r>
              <a:rPr lang="en-US" altLang="zh-CN" dirty="0"/>
              <a:t>kernel block</a:t>
            </a:r>
            <a:r>
              <a:rPr lang="zh-CN" altLang="en-US" dirty="0"/>
              <a:t>包含若干线程，它将被调度到一个</a:t>
            </a:r>
            <a:r>
              <a:rPr lang="en-US" altLang="zh-CN" dirty="0"/>
              <a:t>SM</a:t>
            </a:r>
            <a:r>
              <a:rPr lang="zh-CN" altLang="en-US" dirty="0"/>
              <a:t>上。</a:t>
            </a:r>
            <a:endParaRPr lang="en-US" altLang="zh-CN" dirty="0"/>
          </a:p>
          <a:p>
            <a:endParaRPr lang="en-US" altLang="zh-CN" dirty="0"/>
          </a:p>
          <a:p>
            <a:r>
              <a:rPr lang="zh-CN" altLang="en-US" dirty="0"/>
              <a:t>在</a:t>
            </a:r>
            <a:r>
              <a:rPr lang="en-US" altLang="zh-CN" dirty="0"/>
              <a:t>SM</a:t>
            </a:r>
            <a:r>
              <a:rPr lang="zh-CN" altLang="en-US" dirty="0"/>
              <a:t>层次上：</a:t>
            </a:r>
            <a:endParaRPr lang="en-US" altLang="zh-CN" dirty="0"/>
          </a:p>
          <a:p>
            <a:r>
              <a:rPr lang="zh-CN" altLang="en-US" dirty="0"/>
              <a:t>从硬件上看，</a:t>
            </a:r>
            <a:r>
              <a:rPr lang="en-US" altLang="zh-CN" dirty="0"/>
              <a:t>PE Group</a:t>
            </a:r>
            <a:r>
              <a:rPr lang="zh-CN" altLang="en-US" dirty="0"/>
              <a:t>是实际运算的组件；</a:t>
            </a:r>
            <a:endParaRPr lang="en-US" altLang="zh-CN" dirty="0"/>
          </a:p>
          <a:p>
            <a:r>
              <a:rPr lang="zh-CN" altLang="en-US" dirty="0"/>
              <a:t>从软件上看，每个</a:t>
            </a:r>
            <a:r>
              <a:rPr lang="en-US" altLang="zh-CN" dirty="0"/>
              <a:t>kernel</a:t>
            </a:r>
            <a:r>
              <a:rPr lang="en-US" altLang="zh-CN" baseline="0" dirty="0"/>
              <a:t> block</a:t>
            </a:r>
            <a:r>
              <a:rPr lang="zh-CN" altLang="en-US" baseline="0" dirty="0"/>
              <a:t>在进入</a:t>
            </a:r>
            <a:r>
              <a:rPr lang="en-US" altLang="zh-CN" baseline="0" dirty="0"/>
              <a:t>SM</a:t>
            </a:r>
            <a:r>
              <a:rPr lang="zh-CN" altLang="en-US" baseline="0" dirty="0"/>
              <a:t>时，按照数据的宽度切分成若干个</a:t>
            </a:r>
            <a:r>
              <a:rPr lang="en-US" altLang="zh-CN" baseline="0" dirty="0" err="1"/>
              <a:t>kernal</a:t>
            </a:r>
            <a:r>
              <a:rPr lang="en-US" altLang="zh-CN" baseline="0" dirty="0"/>
              <a:t> warp</a:t>
            </a:r>
            <a:r>
              <a:rPr lang="zh-CN" altLang="en-US" baseline="0" dirty="0"/>
              <a:t>。</a:t>
            </a:r>
            <a:endParaRPr lang="en-US" altLang="zh-CN" baseline="0" dirty="0"/>
          </a:p>
          <a:p>
            <a:r>
              <a:rPr lang="zh-CN" altLang="en-US" baseline="0" dirty="0"/>
              <a:t>每个</a:t>
            </a:r>
            <a:r>
              <a:rPr lang="en-US" altLang="zh-CN" baseline="0" dirty="0"/>
              <a:t>kernel warp</a:t>
            </a:r>
            <a:r>
              <a:rPr lang="zh-CN" altLang="en-US" baseline="0" dirty="0"/>
              <a:t>对应的指令，最终会被还原成线程，在</a:t>
            </a:r>
            <a:r>
              <a:rPr lang="en-US" altLang="zh-CN" baseline="0" dirty="0"/>
              <a:t>PE group</a:t>
            </a:r>
            <a:r>
              <a:rPr lang="zh-CN" altLang="en-US" baseline="0" dirty="0"/>
              <a:t>上执行。</a:t>
            </a:r>
            <a:endParaRPr lang="en-US" altLang="zh-CN" baseline="0" dirty="0"/>
          </a:p>
          <a:p>
            <a:endParaRPr lang="en-US" altLang="zh-CN" baseline="0" dirty="0"/>
          </a:p>
          <a:p>
            <a:r>
              <a:rPr lang="zh-CN" altLang="en-US" baseline="0" dirty="0"/>
              <a:t>我们可以看到，无论在硬件上，还是在软件上，都有一个逐层递进的关系。</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58</a:t>
            </a:fld>
            <a:endParaRPr lang="zh-CN" altLang="en-US" noProof="0"/>
          </a:p>
        </p:txBody>
      </p:sp>
    </p:spTree>
    <p:extLst>
      <p:ext uri="{BB962C8B-B14F-4D97-AF65-F5344CB8AC3E}">
        <p14:creationId xmlns:p14="http://schemas.microsoft.com/office/powerpoint/2010/main" val="1054974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对于单核，</a:t>
            </a:r>
          </a:p>
        </p:txBody>
      </p:sp>
      <p:sp>
        <p:nvSpPr>
          <p:cNvPr id="4" name="幻灯片编号占位符 3"/>
          <p:cNvSpPr>
            <a:spLocks noGrp="1"/>
          </p:cNvSpPr>
          <p:nvPr>
            <p:ph type="sldNum" sz="quarter" idx="10"/>
          </p:nvPr>
        </p:nvSpPr>
        <p:spPr/>
        <p:txBody>
          <a:bodyPr/>
          <a:lstStyle/>
          <a:p>
            <a:fld id="{D4B9A9E5-4F7F-4A7D-9DE1-899232329269}" type="slidenum">
              <a:rPr lang="en-US" altLang="zh-CN" noProof="0" smtClean="0"/>
              <a:pPr/>
              <a:t>5</a:t>
            </a:fld>
            <a:endParaRPr lang="zh-CN" altLang="en-US" noProof="0"/>
          </a:p>
        </p:txBody>
      </p:sp>
    </p:spTree>
    <p:extLst>
      <p:ext uri="{BB962C8B-B14F-4D97-AF65-F5344CB8AC3E}">
        <p14:creationId xmlns:p14="http://schemas.microsoft.com/office/powerpoint/2010/main" val="790492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在任务的划分上，存在着自相似性，也就是每一个第</a:t>
            </a:r>
            <a:r>
              <a:rPr lang="en-US" altLang="zh-CN" dirty="0" err="1"/>
              <a:t>i</a:t>
            </a:r>
            <a:r>
              <a:rPr lang="zh-CN" altLang="en-US" dirty="0"/>
              <a:t>级的任务，都可以划分为一组</a:t>
            </a:r>
            <a:r>
              <a:rPr lang="en-US" altLang="zh-CN" dirty="0"/>
              <a:t>i-1</a:t>
            </a:r>
            <a:r>
              <a:rPr lang="zh-CN" altLang="en-US" dirty="0"/>
              <a:t>级的任务，并且同一级别的任务之间是并行的。</a:t>
            </a:r>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59</a:t>
            </a:fld>
            <a:endParaRPr lang="zh-CN" altLang="en-US" noProof="0"/>
          </a:p>
        </p:txBody>
      </p:sp>
    </p:spTree>
    <p:extLst>
      <p:ext uri="{BB962C8B-B14F-4D97-AF65-F5344CB8AC3E}">
        <p14:creationId xmlns:p14="http://schemas.microsoft.com/office/powerpoint/2010/main" val="3558866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在硬件上，同样也体现出了自相似性。</a:t>
            </a:r>
            <a:endParaRPr lang="en-US" altLang="zh-CN" dirty="0"/>
          </a:p>
          <a:p>
            <a:endParaRPr lang="en-US" altLang="zh-CN" dirty="0"/>
          </a:p>
          <a:p>
            <a:r>
              <a:rPr lang="zh-CN" altLang="en-US" dirty="0"/>
              <a:t>逐层的，都是相似的结构，包括调度器、任务的</a:t>
            </a:r>
            <a:r>
              <a:rPr lang="en-US" altLang="zh-CN" dirty="0"/>
              <a:t>buffer</a:t>
            </a:r>
            <a:r>
              <a:rPr lang="zh-CN" altLang="en-US" dirty="0"/>
              <a:t>、数据存储和处理单元。</a:t>
            </a:r>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60</a:t>
            </a:fld>
            <a:endParaRPr lang="zh-CN" altLang="en-US" noProof="0"/>
          </a:p>
        </p:txBody>
      </p:sp>
    </p:spTree>
    <p:extLst>
      <p:ext uri="{BB962C8B-B14F-4D97-AF65-F5344CB8AC3E}">
        <p14:creationId xmlns:p14="http://schemas.microsoft.com/office/powerpoint/2010/main" val="1480711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代码的模式。</a:t>
            </a:r>
            <a:endParaRPr lang="en-US" altLang="zh-CN" dirty="0"/>
          </a:p>
          <a:p>
            <a:endParaRPr lang="en-US" altLang="zh-CN" dirty="0"/>
          </a:p>
          <a:p>
            <a:pPr marL="0" indent="0">
              <a:lnSpc>
                <a:spcPts val="3000"/>
              </a:lnSpc>
              <a:spcBef>
                <a:spcPts val="600"/>
              </a:spcBef>
              <a:buFont typeface="Wingdings" panose="05000000000000000000" pitchFamily="2" charset="2"/>
              <a:buNone/>
            </a:pPr>
            <a:r>
              <a:rPr lang="en-US" altLang="zh-CN" sz="3200" dirty="0"/>
              <a:t>1. Host Code Pattern</a:t>
            </a:r>
            <a:r>
              <a:rPr lang="zh-CN" altLang="en-US" sz="3200" dirty="0"/>
              <a:t>（</a:t>
            </a:r>
            <a:r>
              <a:rPr lang="en-US" altLang="zh-CN" sz="3200" dirty="0"/>
              <a:t>CPU</a:t>
            </a:r>
            <a:r>
              <a:rPr lang="zh-CN" altLang="en-US" sz="3200" dirty="0"/>
              <a:t>端，管理者）</a:t>
            </a:r>
            <a:endParaRPr lang="en-US" altLang="zh-CN" sz="3200" dirty="0"/>
          </a:p>
          <a:p>
            <a:pPr marL="0" indent="0">
              <a:lnSpc>
                <a:spcPts val="3000"/>
              </a:lnSpc>
              <a:spcBef>
                <a:spcPts val="600"/>
              </a:spcBef>
              <a:buFont typeface="Wingdings" panose="05000000000000000000" pitchFamily="2" charset="2"/>
              <a:buNone/>
            </a:pPr>
            <a:r>
              <a:rPr lang="en-US" altLang="zh-CN" sz="2800" dirty="0" err="1"/>
              <a:t>Malloc</a:t>
            </a:r>
            <a:r>
              <a:rPr lang="en-US" altLang="zh-CN" sz="2800" dirty="0"/>
              <a:t> Host Memory </a:t>
            </a:r>
            <a:r>
              <a:rPr lang="zh-CN" altLang="en-US" sz="2800" dirty="0"/>
              <a:t>（划分一块内存区域，保存数据）</a:t>
            </a:r>
            <a:endParaRPr lang="en-US" altLang="zh-CN" sz="2800" dirty="0"/>
          </a:p>
          <a:p>
            <a:pPr marL="0" indent="0">
              <a:lnSpc>
                <a:spcPts val="3000"/>
              </a:lnSpc>
              <a:spcBef>
                <a:spcPts val="600"/>
              </a:spcBef>
              <a:buFont typeface="Wingdings" panose="05000000000000000000" pitchFamily="2" charset="2"/>
              <a:buNone/>
            </a:pPr>
            <a:r>
              <a:rPr lang="en-US" altLang="zh-CN" sz="2800" dirty="0" err="1"/>
              <a:t>Malloc</a:t>
            </a:r>
            <a:r>
              <a:rPr lang="en-US" altLang="zh-CN" sz="2800" dirty="0"/>
              <a:t> Device Memory </a:t>
            </a:r>
            <a:r>
              <a:rPr lang="zh-CN" altLang="en-US" sz="2800" dirty="0"/>
              <a:t>（在显存中划分一块区域）</a:t>
            </a:r>
            <a:endParaRPr lang="en-US" altLang="zh-CN" sz="2800" dirty="0"/>
          </a:p>
          <a:p>
            <a:pPr marL="0" indent="0">
              <a:lnSpc>
                <a:spcPts val="3000"/>
              </a:lnSpc>
              <a:spcBef>
                <a:spcPts val="600"/>
              </a:spcBef>
              <a:buFont typeface="Wingdings" panose="05000000000000000000" pitchFamily="2" charset="2"/>
              <a:buNone/>
            </a:pPr>
            <a:r>
              <a:rPr lang="en-US" altLang="zh-CN" sz="2800" dirty="0" err="1"/>
              <a:t>CUDAMemoryCopy</a:t>
            </a:r>
            <a:r>
              <a:rPr lang="en-US" altLang="zh-CN" sz="2800" dirty="0"/>
              <a:t>(H2D) </a:t>
            </a:r>
            <a:r>
              <a:rPr lang="zh-CN" altLang="en-US" sz="2800" dirty="0"/>
              <a:t>（把数据从内存</a:t>
            </a:r>
            <a:r>
              <a:rPr lang="en-US" altLang="zh-CN" sz="2800" dirty="0"/>
              <a:t>copy</a:t>
            </a:r>
            <a:r>
              <a:rPr lang="zh-CN" altLang="en-US" sz="2800" dirty="0"/>
              <a:t>到显存）</a:t>
            </a:r>
            <a:endParaRPr lang="en-US" altLang="zh-CN" sz="2800" dirty="0"/>
          </a:p>
          <a:p>
            <a:pPr marL="0" indent="0">
              <a:lnSpc>
                <a:spcPts val="3000"/>
              </a:lnSpc>
              <a:spcBef>
                <a:spcPts val="600"/>
              </a:spcBef>
              <a:buFont typeface="Wingdings" panose="05000000000000000000" pitchFamily="2" charset="2"/>
              <a:buNone/>
            </a:pPr>
            <a:r>
              <a:rPr lang="en-US" altLang="zh-CN" sz="2800" dirty="0"/>
              <a:t>Invoke Kernel Function </a:t>
            </a:r>
            <a:r>
              <a:rPr lang="zh-CN" altLang="en-US" sz="2800" dirty="0"/>
              <a:t>（发出执行</a:t>
            </a:r>
            <a:r>
              <a:rPr lang="en-US" altLang="zh-CN" sz="2800" dirty="0"/>
              <a:t>kernel</a:t>
            </a:r>
            <a:r>
              <a:rPr lang="zh-CN" altLang="en-US" sz="2800" dirty="0"/>
              <a:t>的指令，指挥显卡计算）</a:t>
            </a:r>
            <a:endParaRPr lang="en-US" altLang="zh-CN" sz="2800" dirty="0"/>
          </a:p>
          <a:p>
            <a:pPr marL="0" indent="0">
              <a:lnSpc>
                <a:spcPts val="3000"/>
              </a:lnSpc>
              <a:spcBef>
                <a:spcPts val="600"/>
              </a:spcBef>
              <a:buFont typeface="Wingdings" panose="05000000000000000000" pitchFamily="2" charset="2"/>
              <a:buNone/>
            </a:pPr>
            <a:r>
              <a:rPr lang="en-US" altLang="zh-CN" sz="2800" dirty="0" err="1"/>
              <a:t>CUDAMemoryCopy</a:t>
            </a:r>
            <a:r>
              <a:rPr lang="en-US" altLang="zh-CN" sz="2800" dirty="0"/>
              <a:t>(D2H) </a:t>
            </a:r>
            <a:r>
              <a:rPr lang="zh-CN" altLang="en-US" sz="2800" dirty="0"/>
              <a:t>（计算完成之后，将数据从显存</a:t>
            </a:r>
            <a:r>
              <a:rPr lang="en-US" altLang="zh-CN" sz="2800" dirty="0"/>
              <a:t>copy</a:t>
            </a:r>
            <a:r>
              <a:rPr lang="zh-CN" altLang="en-US" sz="2800" dirty="0"/>
              <a:t>回内存）</a:t>
            </a:r>
            <a:endParaRPr lang="en-US" altLang="zh-CN" sz="2800" dirty="0"/>
          </a:p>
          <a:p>
            <a:pPr marL="0" indent="0">
              <a:lnSpc>
                <a:spcPts val="3000"/>
              </a:lnSpc>
              <a:spcBef>
                <a:spcPts val="600"/>
              </a:spcBef>
              <a:buFont typeface="Wingdings" panose="05000000000000000000" pitchFamily="2" charset="2"/>
              <a:buNone/>
            </a:pPr>
            <a:endParaRPr lang="en-US" altLang="zh-CN" sz="3200" dirty="0"/>
          </a:p>
          <a:p>
            <a:pPr marL="0" indent="0">
              <a:lnSpc>
                <a:spcPts val="3000"/>
              </a:lnSpc>
              <a:spcBef>
                <a:spcPts val="600"/>
              </a:spcBef>
              <a:buFont typeface="Wingdings" panose="05000000000000000000" pitchFamily="2" charset="2"/>
              <a:buNone/>
            </a:pPr>
            <a:r>
              <a:rPr lang="en-US" altLang="zh-CN" sz="3200" dirty="0"/>
              <a:t>2. Device Code Pattern</a:t>
            </a:r>
            <a:r>
              <a:rPr lang="zh-CN" altLang="en-US" sz="3200" dirty="0"/>
              <a:t>（</a:t>
            </a:r>
            <a:r>
              <a:rPr lang="en-US" altLang="zh-CN" sz="3200" dirty="0"/>
              <a:t>GPU</a:t>
            </a:r>
            <a:r>
              <a:rPr lang="zh-CN" altLang="en-US" sz="3200" dirty="0"/>
              <a:t>端，工作者） 实际就是执行</a:t>
            </a:r>
            <a:r>
              <a:rPr lang="en-US" altLang="zh-CN" sz="3200" dirty="0"/>
              <a:t>kernel</a:t>
            </a:r>
            <a:r>
              <a:rPr lang="zh-CN" altLang="en-US" sz="3200" dirty="0"/>
              <a:t>；</a:t>
            </a:r>
            <a:endParaRPr lang="en-US" altLang="zh-CN" sz="3200" dirty="0"/>
          </a:p>
          <a:p>
            <a:pPr marL="0" indent="0">
              <a:lnSpc>
                <a:spcPts val="3000"/>
              </a:lnSpc>
              <a:spcBef>
                <a:spcPts val="600"/>
              </a:spcBef>
              <a:buFont typeface="Wingdings" panose="05000000000000000000" pitchFamily="2" charset="2"/>
              <a:buNone/>
            </a:pPr>
            <a:r>
              <a:rPr lang="en-US" altLang="zh-CN" sz="2800" dirty="0"/>
              <a:t>Locate Thread Index (TIDX)  </a:t>
            </a:r>
            <a:r>
              <a:rPr lang="zh-CN" altLang="en-US" sz="2800" dirty="0"/>
              <a:t>一段代码会被创建成实例。 一个</a:t>
            </a:r>
            <a:r>
              <a:rPr lang="en-US" altLang="zh-CN" sz="2800" dirty="0"/>
              <a:t>kernel</a:t>
            </a:r>
            <a:r>
              <a:rPr lang="zh-CN" altLang="en-US" sz="2800" dirty="0"/>
              <a:t>就是一串程序指令，这串指令被执行时会被创建成线程实例，并给分配一个线程索引（</a:t>
            </a:r>
            <a:r>
              <a:rPr lang="en-US" altLang="zh-CN" sz="2800" dirty="0"/>
              <a:t>index</a:t>
            </a:r>
            <a:r>
              <a:rPr lang="zh-CN" altLang="en-US" sz="2800" dirty="0"/>
              <a:t>）。此处加载线程。</a:t>
            </a:r>
            <a:endParaRPr lang="en-US" altLang="zh-CN" sz="2800" dirty="0"/>
          </a:p>
          <a:p>
            <a:pPr marL="0" indent="0">
              <a:lnSpc>
                <a:spcPts val="3000"/>
              </a:lnSpc>
              <a:spcBef>
                <a:spcPts val="600"/>
              </a:spcBef>
              <a:buFont typeface="Wingdings" panose="05000000000000000000" pitchFamily="2" charset="2"/>
              <a:buNone/>
            </a:pPr>
            <a:r>
              <a:rPr lang="en-US" altLang="zh-CN" sz="2800" dirty="0"/>
              <a:t>Compute(TIDX) </a:t>
            </a:r>
            <a:r>
              <a:rPr lang="zh-CN" altLang="en-US" sz="2800" dirty="0"/>
              <a:t>使用</a:t>
            </a:r>
            <a:r>
              <a:rPr lang="en-US" altLang="zh-CN" sz="2800" dirty="0"/>
              <a:t>index</a:t>
            </a:r>
            <a:r>
              <a:rPr lang="zh-CN" altLang="en-US" sz="2800" dirty="0"/>
              <a:t>访问数据，并进行计算。</a:t>
            </a:r>
            <a:endParaRPr lang="en-US" altLang="zh-CN" sz="2800" dirty="0"/>
          </a:p>
          <a:p>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61</a:t>
            </a:fld>
            <a:endParaRPr lang="zh-CN" altLang="en-US" noProof="0"/>
          </a:p>
        </p:txBody>
      </p:sp>
    </p:spTree>
    <p:extLst>
      <p:ext uri="{BB962C8B-B14F-4D97-AF65-F5344CB8AC3E}">
        <p14:creationId xmlns:p14="http://schemas.microsoft.com/office/powerpoint/2010/main" val="3074204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写的程序是</a:t>
            </a:r>
            <a:r>
              <a:rPr lang="en-US" altLang="zh-CN" dirty="0"/>
              <a:t>CUDA code</a:t>
            </a:r>
          </a:p>
          <a:p>
            <a:endParaRPr lang="en-US" altLang="zh-CN" dirty="0"/>
          </a:p>
          <a:p>
            <a:r>
              <a:rPr lang="en-US" altLang="zh-CN" dirty="0"/>
              <a:t>NVCC</a:t>
            </a:r>
            <a:r>
              <a:rPr lang="zh-CN" altLang="en-US" dirty="0"/>
              <a:t>编译器编译</a:t>
            </a:r>
            <a:r>
              <a:rPr lang="en-US" altLang="zh-CN" dirty="0">
                <a:sym typeface="Wingdings" panose="05000000000000000000" pitchFamily="2" charset="2"/>
              </a:rPr>
              <a:t></a:t>
            </a:r>
            <a:endParaRPr lang="en-US" altLang="zh-CN" dirty="0"/>
          </a:p>
          <a:p>
            <a:r>
              <a:rPr lang="zh-CN" altLang="en-US" dirty="0"/>
              <a:t>生成给</a:t>
            </a:r>
            <a:r>
              <a:rPr lang="en-US" altLang="zh-CN" dirty="0"/>
              <a:t>CPU</a:t>
            </a:r>
            <a:r>
              <a:rPr lang="zh-CN" altLang="en-US" dirty="0"/>
              <a:t>的</a:t>
            </a:r>
            <a:r>
              <a:rPr lang="en-US" altLang="zh-CN" dirty="0"/>
              <a:t>code</a:t>
            </a:r>
            <a:r>
              <a:rPr lang="zh-CN" altLang="en-US" dirty="0"/>
              <a:t>，就是</a:t>
            </a:r>
            <a:r>
              <a:rPr lang="en-US" altLang="zh-CN" dirty="0"/>
              <a:t>Host part code</a:t>
            </a:r>
            <a:r>
              <a:rPr lang="zh-CN" altLang="en-US" dirty="0"/>
              <a:t>；</a:t>
            </a:r>
            <a:endParaRPr lang="en-US" altLang="zh-CN" dirty="0"/>
          </a:p>
          <a:p>
            <a:r>
              <a:rPr lang="zh-CN" altLang="en-US" dirty="0"/>
              <a:t>生成给</a:t>
            </a:r>
            <a:r>
              <a:rPr lang="en-US" altLang="zh-CN" dirty="0"/>
              <a:t>GPU</a:t>
            </a:r>
            <a:r>
              <a:rPr lang="zh-CN" altLang="en-US" dirty="0"/>
              <a:t>的</a:t>
            </a:r>
            <a:r>
              <a:rPr lang="en-US" altLang="zh-CN" dirty="0"/>
              <a:t>code</a:t>
            </a:r>
            <a:r>
              <a:rPr lang="zh-CN" altLang="en-US" dirty="0"/>
              <a:t>，就是</a:t>
            </a:r>
            <a:r>
              <a:rPr lang="en-US" altLang="zh-CN" dirty="0"/>
              <a:t>Device part code</a:t>
            </a:r>
            <a:r>
              <a:rPr lang="zh-CN" altLang="en-US" dirty="0"/>
              <a:t>；</a:t>
            </a:r>
            <a:endParaRPr lang="en-US" altLang="zh-CN" dirty="0"/>
          </a:p>
          <a:p>
            <a:r>
              <a:rPr lang="zh-CN" altLang="en-US" dirty="0"/>
              <a:t>交给各自的编译器，生成各自的可执行部分代码，送到内存中去。</a:t>
            </a:r>
            <a:endParaRPr lang="en-US" altLang="zh-CN" dirty="0"/>
          </a:p>
          <a:p>
            <a:endParaRPr lang="en-US" altLang="zh-CN" dirty="0"/>
          </a:p>
          <a:p>
            <a:r>
              <a:rPr lang="en-US" altLang="zh-CN" dirty="0"/>
              <a:t>CPU</a:t>
            </a:r>
            <a:r>
              <a:rPr lang="zh-CN" altLang="en-US" dirty="0"/>
              <a:t>和</a:t>
            </a:r>
            <a:r>
              <a:rPr lang="en-US" altLang="zh-CN" dirty="0"/>
              <a:t>GPU</a:t>
            </a:r>
            <a:r>
              <a:rPr lang="zh-CN" altLang="en-US" dirty="0"/>
              <a:t>各自取代码和数据进行执行。</a:t>
            </a:r>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62</a:t>
            </a:fld>
            <a:endParaRPr lang="zh-CN" altLang="en-US" noProof="0"/>
          </a:p>
        </p:txBody>
      </p:sp>
    </p:spTree>
    <p:extLst>
      <p:ext uri="{BB962C8B-B14F-4D97-AF65-F5344CB8AC3E}">
        <p14:creationId xmlns:p14="http://schemas.microsoft.com/office/powerpoint/2010/main" val="3778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从分派硬件的角度讲</a:t>
            </a:r>
            <a:r>
              <a:rPr lang="en-US" altLang="zh-CN" dirty="0"/>
              <a:t>Kernel</a:t>
            </a:r>
            <a:r>
              <a:rPr lang="zh-CN" altLang="en-US" dirty="0"/>
              <a:t>怎么执行。</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63</a:t>
            </a:fld>
            <a:endParaRPr lang="zh-CN" altLang="en-US" noProof="0"/>
          </a:p>
        </p:txBody>
      </p:sp>
    </p:spTree>
    <p:extLst>
      <p:ext uri="{BB962C8B-B14F-4D97-AF65-F5344CB8AC3E}">
        <p14:creationId xmlns:p14="http://schemas.microsoft.com/office/powerpoint/2010/main" val="291471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多个操作过程，是流水进行的。</a:t>
            </a:r>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64</a:t>
            </a:fld>
            <a:endParaRPr lang="zh-CN" altLang="en-US" noProof="0"/>
          </a:p>
        </p:txBody>
      </p:sp>
    </p:spTree>
    <p:extLst>
      <p:ext uri="{BB962C8B-B14F-4D97-AF65-F5344CB8AC3E}">
        <p14:creationId xmlns:p14="http://schemas.microsoft.com/office/powerpoint/2010/main" val="3079072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最初的工作模式（左侧的图中），</a:t>
            </a:r>
            <a:r>
              <a:rPr lang="en-US" altLang="zh-CN" dirty="0"/>
              <a:t>Kernel</a:t>
            </a:r>
            <a:r>
              <a:rPr lang="zh-CN" altLang="en-US" dirty="0"/>
              <a:t>是串行的，每个</a:t>
            </a:r>
            <a:r>
              <a:rPr lang="en-US" altLang="zh-CN" dirty="0"/>
              <a:t>Kernel</a:t>
            </a:r>
            <a:r>
              <a:rPr lang="zh-CN" altLang="en-US" dirty="0"/>
              <a:t>执行的时候独占所有车道，在定义的时间段内，如果一个</a:t>
            </a:r>
            <a:r>
              <a:rPr lang="en-US" altLang="zh-CN" dirty="0"/>
              <a:t>Kernel</a:t>
            </a:r>
            <a:r>
              <a:rPr lang="zh-CN" altLang="en-US" dirty="0"/>
              <a:t>很早就执行完了，也不能开始执行下一个</a:t>
            </a:r>
            <a:r>
              <a:rPr lang="en-US" altLang="zh-CN" dirty="0"/>
              <a:t>Kernel</a:t>
            </a:r>
            <a:r>
              <a:rPr lang="zh-CN" altLang="en-US" dirty="0"/>
              <a:t>。</a:t>
            </a:r>
            <a:endParaRPr lang="en-US" altLang="zh-CN" dirty="0"/>
          </a:p>
          <a:p>
            <a:r>
              <a:rPr lang="zh-CN" altLang="en-US" dirty="0"/>
              <a:t>如果一个</a:t>
            </a:r>
            <a:r>
              <a:rPr lang="en-US" altLang="zh-CN" dirty="0"/>
              <a:t>Kernel</a:t>
            </a:r>
            <a:r>
              <a:rPr lang="zh-CN" altLang="en-US" dirty="0"/>
              <a:t>没执行完，下一个时间段可以继续执行。</a:t>
            </a:r>
            <a:endParaRPr lang="en-US" altLang="zh-CN" dirty="0"/>
          </a:p>
          <a:p>
            <a:endParaRPr lang="en-US" altLang="zh-CN" dirty="0"/>
          </a:p>
          <a:p>
            <a:r>
              <a:rPr lang="en-US" altLang="zh-CN" dirty="0"/>
              <a:t>GPU</a:t>
            </a:r>
            <a:r>
              <a:rPr lang="zh-CN" altLang="en-US" dirty="0"/>
              <a:t>进化了之后，允许多个不属于同一车道的</a:t>
            </a:r>
            <a:r>
              <a:rPr lang="en-US" altLang="zh-CN" dirty="0"/>
              <a:t>Kernel</a:t>
            </a:r>
            <a:r>
              <a:rPr lang="zh-CN" altLang="en-US" dirty="0"/>
              <a:t>同时执行，一个车道内部，必须严格串行执行。称为是宏并行。</a:t>
            </a:r>
            <a:endParaRPr lang="en-US" altLang="zh-CN" dirty="0"/>
          </a:p>
          <a:p>
            <a:endParaRPr lang="en-US" altLang="zh-CN" dirty="0"/>
          </a:p>
          <a:p>
            <a:r>
              <a:rPr lang="zh-CN" altLang="en-US" dirty="0"/>
              <a:t>问题：请看我上面的注释，是否理解的正确。</a:t>
            </a:r>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65</a:t>
            </a:fld>
            <a:endParaRPr lang="zh-CN" altLang="en-US" noProof="0"/>
          </a:p>
        </p:txBody>
      </p:sp>
    </p:spTree>
    <p:extLst>
      <p:ext uri="{BB962C8B-B14F-4D97-AF65-F5344CB8AC3E}">
        <p14:creationId xmlns:p14="http://schemas.microsoft.com/office/powerpoint/2010/main" val="2888018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在软件上，一个指令串是一个</a:t>
            </a:r>
            <a:r>
              <a:rPr lang="en-US" altLang="zh-CN" dirty="0"/>
              <a:t>Kernel</a:t>
            </a:r>
            <a:r>
              <a:rPr lang="zh-CN" altLang="en-US" dirty="0"/>
              <a:t>，实例化之后成为线程，被</a:t>
            </a:r>
            <a:r>
              <a:rPr lang="en-US" altLang="zh-CN" dirty="0"/>
              <a:t>CUDA</a:t>
            </a:r>
            <a:r>
              <a:rPr lang="en-US" altLang="zh-CN" baseline="0" dirty="0"/>
              <a:t> core </a:t>
            </a:r>
            <a:r>
              <a:rPr lang="zh-CN" altLang="en-US" baseline="0" dirty="0"/>
              <a:t>（</a:t>
            </a:r>
            <a:r>
              <a:rPr lang="en-US" altLang="zh-CN" baseline="0" dirty="0"/>
              <a:t>ALU</a:t>
            </a:r>
            <a:r>
              <a:rPr lang="zh-CN" altLang="en-US" baseline="0" dirty="0"/>
              <a:t>级别）执行；</a:t>
            </a:r>
            <a:endParaRPr lang="en-US" altLang="zh-CN" baseline="0" dirty="0"/>
          </a:p>
          <a:p>
            <a:endParaRPr lang="en-US" altLang="zh-CN" baseline="0" dirty="0"/>
          </a:p>
          <a:p>
            <a:r>
              <a:rPr lang="zh-CN" altLang="en-US" baseline="0" dirty="0"/>
              <a:t>注释：这个图，对应</a:t>
            </a:r>
            <a:r>
              <a:rPr lang="en-US" altLang="zh-CN" baseline="0" dirty="0"/>
              <a:t>P53</a:t>
            </a:r>
            <a:r>
              <a:rPr lang="zh-CN" altLang="en-US" baseline="0" dirty="0"/>
              <a:t>页那个图，对应从左到右，也就是从低层次到高层次。</a:t>
            </a:r>
            <a:endParaRPr lang="en-US" altLang="zh-CN" baseline="0" dirty="0"/>
          </a:p>
          <a:p>
            <a:endParaRPr lang="en-US" altLang="zh-CN" baseline="0" dirty="0"/>
          </a:p>
          <a:p>
            <a:r>
              <a:rPr lang="en-US" altLang="zh-CN" baseline="0" dirty="0"/>
              <a:t>CUDA core</a:t>
            </a:r>
            <a:r>
              <a:rPr lang="zh-CN" altLang="en-US" baseline="0" dirty="0"/>
              <a:t>承载的是</a:t>
            </a:r>
            <a:r>
              <a:rPr lang="en-US" altLang="zh-CN" baseline="0" dirty="0"/>
              <a:t>thread</a:t>
            </a:r>
            <a:r>
              <a:rPr lang="zh-CN" altLang="en-US" baseline="0" dirty="0"/>
              <a:t>，</a:t>
            </a:r>
            <a:endParaRPr lang="en-US" altLang="zh-CN" baseline="0" dirty="0"/>
          </a:p>
          <a:p>
            <a:r>
              <a:rPr lang="en-US" altLang="zh-CN" baseline="0" dirty="0"/>
              <a:t>SM</a:t>
            </a:r>
            <a:r>
              <a:rPr lang="zh-CN" altLang="en-US" baseline="0" dirty="0"/>
              <a:t>上承载的是一个</a:t>
            </a:r>
            <a:r>
              <a:rPr lang="en-US" altLang="zh-CN" baseline="0" dirty="0"/>
              <a:t>block</a:t>
            </a:r>
          </a:p>
          <a:p>
            <a:r>
              <a:rPr lang="en-US" altLang="zh-CN" baseline="0" dirty="0"/>
              <a:t>GPU</a:t>
            </a:r>
            <a:r>
              <a:rPr lang="zh-CN" altLang="en-US" baseline="0" dirty="0"/>
              <a:t>上承载的是</a:t>
            </a:r>
            <a:r>
              <a:rPr lang="en-US" altLang="zh-CN" baseline="0" dirty="0"/>
              <a:t>grid</a:t>
            </a:r>
          </a:p>
          <a:p>
            <a:endParaRPr lang="en-US" altLang="zh-CN" baseline="0" dirty="0"/>
          </a:p>
          <a:p>
            <a:endParaRPr lang="en-US" altLang="zh-CN" baseline="0" dirty="0"/>
          </a:p>
          <a:p>
            <a:endParaRPr lang="en-US" altLang="zh-CN" baseline="0"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t>66</a:t>
            </a:fld>
            <a:endParaRPr lang="zh-CN" altLang="en-US" noProof="0"/>
          </a:p>
        </p:txBody>
      </p:sp>
    </p:spTree>
    <p:extLst>
      <p:ext uri="{BB962C8B-B14F-4D97-AF65-F5344CB8AC3E}">
        <p14:creationId xmlns:p14="http://schemas.microsoft.com/office/powerpoint/2010/main" val="154260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在任务内部的并行，称为是微并行。</a:t>
            </a:r>
            <a:endParaRPr lang="en-US" altLang="zh-CN" dirty="0"/>
          </a:p>
          <a:p>
            <a:endParaRPr lang="en-US" altLang="zh-CN" dirty="0"/>
          </a:p>
          <a:p>
            <a:r>
              <a:rPr lang="zh-CN" altLang="en-US" dirty="0"/>
              <a:t>这个就是</a:t>
            </a:r>
            <a:r>
              <a:rPr lang="en-US" altLang="zh-CN" dirty="0"/>
              <a:t>SIMD</a:t>
            </a:r>
            <a:r>
              <a:rPr lang="zh-CN" altLang="en-US" dirty="0"/>
              <a:t>模式，在</a:t>
            </a:r>
            <a:r>
              <a:rPr lang="en-US" altLang="zh-CN" dirty="0"/>
              <a:t>CUDA</a:t>
            </a:r>
            <a:r>
              <a:rPr lang="zh-CN" altLang="en-US" dirty="0"/>
              <a:t>中，称为</a:t>
            </a:r>
            <a:r>
              <a:rPr lang="en-US" altLang="zh-CN" dirty="0"/>
              <a:t>SIMT</a:t>
            </a:r>
            <a:r>
              <a:rPr lang="zh-CN" altLang="en-US" dirty="0"/>
              <a:t>， 单指令流，多任务。</a:t>
            </a:r>
            <a:endParaRPr lang="en-US" altLang="zh-CN" dirty="0"/>
          </a:p>
          <a:p>
            <a:endParaRPr lang="en-US" altLang="zh-CN" dirty="0"/>
          </a:p>
          <a:p>
            <a:r>
              <a:rPr lang="zh-CN" altLang="en-US" dirty="0"/>
              <a:t>一排数据，</a:t>
            </a:r>
            <a:r>
              <a:rPr lang="en-US" altLang="zh-CN" dirty="0"/>
              <a:t>0</a:t>
            </a:r>
            <a:r>
              <a:rPr lang="zh-CN" altLang="en-US" dirty="0"/>
              <a:t>到</a:t>
            </a:r>
            <a:r>
              <a:rPr lang="en-US" altLang="zh-CN" dirty="0"/>
              <a:t>7</a:t>
            </a:r>
            <a:r>
              <a:rPr lang="zh-CN" altLang="en-US" dirty="0"/>
              <a:t>，每个数据，都是一个</a:t>
            </a:r>
            <a:r>
              <a:rPr lang="en-US" altLang="zh-CN" dirty="0"/>
              <a:t>kernel</a:t>
            </a:r>
            <a:r>
              <a:rPr lang="zh-CN" altLang="en-US" dirty="0"/>
              <a:t>的一个实例进行处理。这些数据，被</a:t>
            </a:r>
            <a:r>
              <a:rPr lang="en-US" altLang="zh-CN" dirty="0"/>
              <a:t>thread</a:t>
            </a:r>
            <a:r>
              <a:rPr lang="zh-CN" altLang="en-US" dirty="0"/>
              <a:t>（用</a:t>
            </a:r>
            <a:r>
              <a:rPr lang="en-US" altLang="zh-CN" dirty="0" err="1"/>
              <a:t>threadID</a:t>
            </a:r>
            <a:r>
              <a:rPr lang="zh-CN" altLang="en-US" dirty="0"/>
              <a:t>对应）同时操纵。</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67</a:t>
            </a:fld>
            <a:endParaRPr lang="zh-CN" altLang="en-US" noProof="0"/>
          </a:p>
        </p:txBody>
      </p:sp>
    </p:spTree>
    <p:extLst>
      <p:ext uri="{BB962C8B-B14F-4D97-AF65-F5344CB8AC3E}">
        <p14:creationId xmlns:p14="http://schemas.microsoft.com/office/powerpoint/2010/main" val="3299487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a:t>
            </a:r>
            <a:r>
              <a:rPr lang="en-US" altLang="zh-CN" dirty="0"/>
              <a:t>warp</a:t>
            </a:r>
            <a:r>
              <a:rPr lang="zh-CN" altLang="en-US" dirty="0"/>
              <a:t>对应的是一个</a:t>
            </a:r>
            <a:r>
              <a:rPr lang="en-US" altLang="zh-CN" dirty="0"/>
              <a:t>instruction</a:t>
            </a:r>
            <a:r>
              <a:rPr lang="zh-CN" altLang="en-US" dirty="0"/>
              <a:t>串，每个</a:t>
            </a:r>
            <a:r>
              <a:rPr lang="en-US" altLang="zh-CN" dirty="0"/>
              <a:t>instruction</a:t>
            </a:r>
            <a:r>
              <a:rPr lang="zh-CN" altLang="en-US" dirty="0"/>
              <a:t>取出后，会进入各自的指令队列。</a:t>
            </a:r>
            <a:endParaRPr lang="en-US" altLang="zh-CN" dirty="0"/>
          </a:p>
          <a:p>
            <a:r>
              <a:rPr lang="zh-CN" altLang="en-US" dirty="0"/>
              <a:t>某个指令从指令队列中取出后，会被还原成若干线程（比如</a:t>
            </a:r>
            <a:r>
              <a:rPr lang="en-US" altLang="zh-CN" dirty="0"/>
              <a:t>32</a:t>
            </a:r>
            <a:r>
              <a:rPr lang="zh-CN" altLang="en-US" dirty="0"/>
              <a:t>个），操纵</a:t>
            </a:r>
            <a:r>
              <a:rPr lang="en-US" altLang="zh-CN" dirty="0"/>
              <a:t>32</a:t>
            </a:r>
            <a:r>
              <a:rPr lang="zh-CN" altLang="en-US" dirty="0"/>
              <a:t>个数据（按照</a:t>
            </a:r>
            <a:r>
              <a:rPr lang="en-US" altLang="zh-CN" dirty="0" err="1"/>
              <a:t>threadID</a:t>
            </a:r>
            <a:r>
              <a:rPr lang="zh-CN" altLang="en-US" dirty="0"/>
              <a:t>），在分配的执行单元（</a:t>
            </a:r>
            <a:r>
              <a:rPr lang="en-US" altLang="zh-CN" dirty="0"/>
              <a:t>ALUs</a:t>
            </a:r>
            <a:r>
              <a:rPr lang="zh-CN" altLang="en-US" dirty="0"/>
              <a:t>或者</a:t>
            </a:r>
            <a:r>
              <a:rPr lang="en-US" altLang="zh-CN" dirty="0"/>
              <a:t>LSUs</a:t>
            </a:r>
            <a:r>
              <a:rPr lang="zh-CN" altLang="en-US" dirty="0"/>
              <a:t>）上并行执行。</a:t>
            </a:r>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68</a:t>
            </a:fld>
            <a:endParaRPr lang="zh-CN" altLang="en-US" noProof="0"/>
          </a:p>
        </p:txBody>
      </p:sp>
    </p:spTree>
    <p:extLst>
      <p:ext uri="{BB962C8B-B14F-4D97-AF65-F5344CB8AC3E}">
        <p14:creationId xmlns:p14="http://schemas.microsoft.com/office/powerpoint/2010/main" val="2015294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假设：把向量数据元素送往向量功能部件以及把结果存入向量寄存器都需要</a:t>
            </a:r>
            <a:r>
              <a:rPr lang="en-US" altLang="zh-CN" dirty="0"/>
              <a:t>1</a:t>
            </a:r>
            <a:r>
              <a:rPr lang="zh-CN" altLang="en-US" dirty="0"/>
              <a:t>拍的时间。</a:t>
            </a:r>
            <a:endParaRPr lang="en-US" altLang="zh-CN" dirty="0"/>
          </a:p>
          <a:p>
            <a:r>
              <a:rPr lang="zh-CN" altLang="en-US" dirty="0"/>
              <a:t>所以拿出来需要</a:t>
            </a:r>
            <a:r>
              <a:rPr lang="en-US" altLang="zh-CN" dirty="0"/>
              <a:t>1</a:t>
            </a:r>
            <a:r>
              <a:rPr lang="zh-CN" altLang="en-US" dirty="0"/>
              <a:t>，放进去需要</a:t>
            </a:r>
            <a:r>
              <a:rPr lang="en-US" altLang="zh-CN" dirty="0"/>
              <a:t>1</a:t>
            </a:r>
            <a:r>
              <a:rPr lang="zh-CN" altLang="en-US" dirty="0"/>
              <a:t>，下一个运算拿出来又要</a:t>
            </a:r>
            <a:r>
              <a:rPr lang="en-US" altLang="zh-CN" dirty="0"/>
              <a:t>1</a:t>
            </a:r>
            <a:r>
              <a:rPr lang="zh-CN" altLang="en-US" dirty="0"/>
              <a:t>，放进去又要</a:t>
            </a:r>
            <a:r>
              <a:rPr lang="en-US" altLang="zh-CN" dirty="0"/>
              <a:t>1</a:t>
            </a:r>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pPr/>
              <a:t>38</a:t>
            </a:fld>
            <a:endParaRPr lang="zh-CN" altLang="en-US" noProof="0"/>
          </a:p>
        </p:txBody>
      </p:sp>
    </p:spTree>
    <p:extLst>
      <p:ext uri="{BB962C8B-B14F-4D97-AF65-F5344CB8AC3E}">
        <p14:creationId xmlns:p14="http://schemas.microsoft.com/office/powerpoint/2010/main" val="2320149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指令发射过程，指令在调度器的调度下，进行发射。</a:t>
            </a:r>
            <a:endParaRPr lang="en-US" altLang="zh-CN" dirty="0"/>
          </a:p>
          <a:p>
            <a:r>
              <a:rPr lang="zh-CN" altLang="en-US" dirty="0"/>
              <a:t>早发射早执行，晚发射晚执行。</a:t>
            </a:r>
            <a:endParaRPr lang="en-US" altLang="zh-CN" dirty="0"/>
          </a:p>
          <a:p>
            <a:r>
              <a:rPr lang="zh-CN" altLang="en-US" dirty="0"/>
              <a:t>对同一个</a:t>
            </a:r>
            <a:r>
              <a:rPr lang="en-US" altLang="zh-CN" dirty="0"/>
              <a:t>warp</a:t>
            </a:r>
            <a:r>
              <a:rPr lang="zh-CN" altLang="en-US" dirty="0"/>
              <a:t>，指令是顺序的；但是不同的</a:t>
            </a:r>
            <a:r>
              <a:rPr lang="en-US" altLang="zh-CN" dirty="0"/>
              <a:t>warp</a:t>
            </a:r>
            <a:r>
              <a:rPr lang="zh-CN" altLang="en-US" dirty="0"/>
              <a:t>（车道），指令是乱序的。</a:t>
            </a:r>
            <a:endParaRPr lang="en-US" altLang="zh-CN" dirty="0"/>
          </a:p>
          <a:p>
            <a:endParaRPr lang="en-US" altLang="zh-CN" dirty="0"/>
          </a:p>
          <a:p>
            <a:r>
              <a:rPr lang="zh-CN" altLang="en-US" dirty="0"/>
              <a:t>问题：请看我图上画的框和箭头，对应是否正确。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69</a:t>
            </a:fld>
            <a:endParaRPr lang="zh-CN" altLang="en-US" noProof="0"/>
          </a:p>
        </p:txBody>
      </p:sp>
    </p:spTree>
    <p:extLst>
      <p:ext uri="{BB962C8B-B14F-4D97-AF65-F5344CB8AC3E}">
        <p14:creationId xmlns:p14="http://schemas.microsoft.com/office/powerpoint/2010/main" val="3987639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我理解：</a:t>
            </a:r>
            <a:endParaRPr lang="en-US" altLang="zh-CN" dirty="0"/>
          </a:p>
          <a:p>
            <a:r>
              <a:rPr lang="zh-CN" altLang="en-US" dirty="0"/>
              <a:t>举个例子，一条加法指令，实例化为</a:t>
            </a:r>
            <a:r>
              <a:rPr lang="en-US" altLang="zh-CN" dirty="0"/>
              <a:t>16</a:t>
            </a:r>
            <a:r>
              <a:rPr lang="zh-CN" altLang="en-US" dirty="0"/>
              <a:t>个线程（每个线程对应一个</a:t>
            </a:r>
            <a:r>
              <a:rPr lang="en-US" altLang="zh-CN" dirty="0" err="1"/>
              <a:t>threadID</a:t>
            </a:r>
            <a:r>
              <a:rPr lang="zh-CN" altLang="en-US" dirty="0"/>
              <a:t>，用这个</a:t>
            </a:r>
            <a:r>
              <a:rPr lang="en-US" altLang="zh-CN" dirty="0"/>
              <a:t>ID</a:t>
            </a:r>
            <a:r>
              <a:rPr lang="zh-CN" altLang="en-US" dirty="0"/>
              <a:t>关联数据），假如给这</a:t>
            </a:r>
            <a:r>
              <a:rPr lang="en-US" altLang="zh-CN" dirty="0"/>
              <a:t>16</a:t>
            </a:r>
            <a:r>
              <a:rPr lang="zh-CN" altLang="en-US" dirty="0"/>
              <a:t>个线程分了四个</a:t>
            </a:r>
            <a:r>
              <a:rPr lang="en-US" altLang="zh-CN" dirty="0"/>
              <a:t>SP</a:t>
            </a:r>
            <a:r>
              <a:rPr lang="zh-CN" altLang="en-US" dirty="0"/>
              <a:t>（就是一个</a:t>
            </a:r>
            <a:r>
              <a:rPr lang="en-US" altLang="zh-CN" dirty="0"/>
              <a:t>SP group</a:t>
            </a:r>
            <a:r>
              <a:rPr lang="zh-CN" altLang="en-US" dirty="0"/>
              <a:t>），每个</a:t>
            </a:r>
            <a:r>
              <a:rPr lang="en-US" altLang="zh-CN" dirty="0"/>
              <a:t>SP</a:t>
            </a:r>
            <a:r>
              <a:rPr lang="zh-CN" altLang="en-US" dirty="0"/>
              <a:t>上执行</a:t>
            </a:r>
            <a:r>
              <a:rPr lang="en-US" altLang="zh-CN" dirty="0"/>
              <a:t>4</a:t>
            </a:r>
            <a:r>
              <a:rPr lang="zh-CN" altLang="en-US" dirty="0"/>
              <a:t>个线程。</a:t>
            </a:r>
            <a:endParaRPr lang="en-US" altLang="zh-CN" dirty="0"/>
          </a:p>
          <a:p>
            <a:endParaRPr lang="en-US" altLang="zh-CN" dirty="0"/>
          </a:p>
          <a:p>
            <a:r>
              <a:rPr lang="zh-CN" altLang="en-US" dirty="0"/>
              <a:t>分支指令怎么办？</a:t>
            </a:r>
            <a:endParaRPr lang="en-US" altLang="zh-CN" dirty="0"/>
          </a:p>
          <a:p>
            <a:r>
              <a:rPr lang="zh-CN" altLang="en-US" dirty="0"/>
              <a:t>如果是</a:t>
            </a:r>
            <a:r>
              <a:rPr lang="en-US" altLang="zh-CN" dirty="0"/>
              <a:t>CPU</a:t>
            </a:r>
            <a:r>
              <a:rPr lang="zh-CN" altLang="en-US" dirty="0"/>
              <a:t>中，是预测一条路走，猜错了回去重新走；</a:t>
            </a:r>
            <a:endParaRPr lang="en-US" altLang="zh-CN" dirty="0"/>
          </a:p>
          <a:p>
            <a:r>
              <a:rPr lang="en-US" altLang="zh-CN" dirty="0"/>
              <a:t>GPU</a:t>
            </a:r>
            <a:r>
              <a:rPr lang="zh-CN" altLang="en-US" dirty="0"/>
              <a:t>中，控制很简单，遇到分支指令了，</a:t>
            </a:r>
            <a:r>
              <a:rPr lang="en-US" altLang="zh-CN" dirty="0"/>
              <a:t>AB</a:t>
            </a:r>
            <a:r>
              <a:rPr lang="zh-CN" altLang="en-US" dirty="0"/>
              <a:t>分支同时走，确定哪个要哪个，不要的用屏蔽位过滤掉。</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70</a:t>
            </a:fld>
            <a:endParaRPr lang="zh-CN" altLang="en-US" noProof="0"/>
          </a:p>
        </p:txBody>
      </p:sp>
    </p:spTree>
    <p:extLst>
      <p:ext uri="{BB962C8B-B14F-4D97-AF65-F5344CB8AC3E}">
        <p14:creationId xmlns:p14="http://schemas.microsoft.com/office/powerpoint/2010/main" val="2396725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如果是</a:t>
            </a:r>
            <a:r>
              <a:rPr lang="en-US" altLang="zh-CN" dirty="0"/>
              <a:t>IF path</a:t>
            </a:r>
            <a:r>
              <a:rPr lang="zh-CN" altLang="en-US" dirty="0"/>
              <a:t>的指令，在</a:t>
            </a:r>
            <a:r>
              <a:rPr lang="en-US" altLang="zh-CN" dirty="0"/>
              <a:t>else path</a:t>
            </a:r>
            <a:r>
              <a:rPr lang="zh-CN" altLang="en-US" dirty="0"/>
              <a:t>中就给</a:t>
            </a:r>
            <a:r>
              <a:rPr lang="en-US" altLang="zh-CN" dirty="0"/>
              <a:t>invalidate</a:t>
            </a:r>
            <a:r>
              <a:rPr lang="zh-CN" altLang="en-US" dirty="0"/>
              <a:t>了，反之一样，最后保留的是所有分支的结果。</a:t>
            </a:r>
            <a:endParaRPr lang="en-US" altLang="zh-CN" dirty="0"/>
          </a:p>
          <a:p>
            <a:endParaRPr lang="en-US" altLang="zh-CN" dirty="0"/>
          </a:p>
          <a:p>
            <a:r>
              <a:rPr lang="zh-CN" altLang="en-US" dirty="0"/>
              <a:t>我理解上面一个小方块是一个线程中的对应指令。</a:t>
            </a:r>
            <a:endParaRPr lang="en-US" altLang="zh-CN" dirty="0"/>
          </a:p>
          <a:p>
            <a:r>
              <a:rPr lang="zh-CN" altLang="en-US" dirty="0"/>
              <a:t>因为所有线程虽然执行同一段代码，但是，有分支指令存在，所以可能走不同的路径。</a:t>
            </a:r>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71</a:t>
            </a:fld>
            <a:endParaRPr lang="zh-CN" altLang="en-US" noProof="0"/>
          </a:p>
        </p:txBody>
      </p:sp>
    </p:spTree>
    <p:extLst>
      <p:ext uri="{BB962C8B-B14F-4D97-AF65-F5344CB8AC3E}">
        <p14:creationId xmlns:p14="http://schemas.microsoft.com/office/powerpoint/2010/main" val="3881999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数据访问也是一样的，一条指令要指挥</a:t>
            </a:r>
            <a:r>
              <a:rPr lang="en-US" altLang="zh-CN" dirty="0"/>
              <a:t>1</a:t>
            </a:r>
            <a:r>
              <a:rPr lang="zh-CN" altLang="en-US" dirty="0"/>
              <a:t>个</a:t>
            </a:r>
            <a:r>
              <a:rPr lang="en-US" altLang="zh-CN" dirty="0"/>
              <a:t>warp</a:t>
            </a:r>
            <a:r>
              <a:rPr lang="zh-CN" altLang="en-US" baseline="0" dirty="0"/>
              <a:t> （ </a:t>
            </a:r>
            <a:r>
              <a:rPr lang="en-US" altLang="zh-CN" baseline="0" dirty="0"/>
              <a:t>16</a:t>
            </a:r>
            <a:r>
              <a:rPr lang="zh-CN" altLang="en-US" baseline="0" dirty="0"/>
              <a:t>个或者</a:t>
            </a:r>
            <a:r>
              <a:rPr lang="en-US" altLang="zh-CN" baseline="0" dirty="0"/>
              <a:t>32</a:t>
            </a:r>
            <a:r>
              <a:rPr lang="zh-CN" altLang="en-US" baseline="0" dirty="0"/>
              <a:t>个线程）一起操作。</a:t>
            </a:r>
            <a:endParaRPr lang="en-US" altLang="zh-CN" baseline="0" dirty="0"/>
          </a:p>
          <a:p>
            <a:endParaRPr lang="en-US" altLang="zh-CN" baseline="0" dirty="0"/>
          </a:p>
          <a:p>
            <a:r>
              <a:rPr lang="zh-CN" altLang="en-US" baseline="0" dirty="0"/>
              <a:t>比如</a:t>
            </a:r>
            <a:r>
              <a:rPr lang="en-US" altLang="zh-CN" baseline="0" dirty="0"/>
              <a:t>16</a:t>
            </a:r>
            <a:r>
              <a:rPr lang="zh-CN" altLang="en-US" baseline="0" dirty="0"/>
              <a:t>个线程都从一级</a:t>
            </a:r>
            <a:r>
              <a:rPr lang="en-US" altLang="zh-CN" baseline="0" dirty="0"/>
              <a:t>cache</a:t>
            </a:r>
            <a:r>
              <a:rPr lang="zh-CN" altLang="en-US" baseline="0" dirty="0"/>
              <a:t>中读数，第一次有两个线程读出了，后面没读出的过滤掉；</a:t>
            </a:r>
            <a:endParaRPr lang="en-US" altLang="zh-CN" baseline="0" dirty="0"/>
          </a:p>
          <a:p>
            <a:r>
              <a:rPr lang="zh-CN" altLang="en-US" baseline="0" dirty="0"/>
              <a:t>第二次又有三个取到；</a:t>
            </a:r>
            <a:endParaRPr lang="en-US" altLang="zh-CN" baseline="0" dirty="0"/>
          </a:p>
          <a:p>
            <a:r>
              <a:rPr lang="zh-CN" altLang="en-US" baseline="0" dirty="0"/>
              <a:t>再去看二级</a:t>
            </a:r>
            <a:r>
              <a:rPr lang="en-US" altLang="zh-CN" baseline="0" dirty="0"/>
              <a:t>cache</a:t>
            </a:r>
            <a:r>
              <a:rPr lang="zh-CN" altLang="en-US" baseline="0" dirty="0"/>
              <a:t>；</a:t>
            </a:r>
            <a:endParaRPr lang="en-US" altLang="zh-CN" baseline="0" dirty="0"/>
          </a:p>
          <a:p>
            <a:r>
              <a:rPr lang="zh-CN" altLang="en-US" baseline="0" dirty="0"/>
              <a:t>最后一行是去看 内存。</a:t>
            </a:r>
            <a:endParaRPr lang="en-US" altLang="zh-CN" baseline="0" dirty="0"/>
          </a:p>
          <a:p>
            <a:endParaRPr lang="en-US" altLang="zh-CN" baseline="0" dirty="0"/>
          </a:p>
          <a:p>
            <a:r>
              <a:rPr lang="zh-CN" altLang="en-US" baseline="0" dirty="0"/>
              <a:t>最终保留的是所有执行的结果。</a:t>
            </a:r>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72</a:t>
            </a:fld>
            <a:endParaRPr lang="zh-CN" altLang="en-US" noProof="0"/>
          </a:p>
        </p:txBody>
      </p:sp>
    </p:spTree>
    <p:extLst>
      <p:ext uri="{BB962C8B-B14F-4D97-AF65-F5344CB8AC3E}">
        <p14:creationId xmlns:p14="http://schemas.microsoft.com/office/powerpoint/2010/main" val="283216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硬件多车道中宏并行。</a:t>
            </a:r>
            <a:endParaRPr lang="en-US" altLang="zh-CN" dirty="0"/>
          </a:p>
          <a:p>
            <a:endParaRPr lang="en-US" altLang="zh-CN" dirty="0"/>
          </a:p>
          <a:p>
            <a:r>
              <a:rPr lang="zh-CN" altLang="en-US" dirty="0"/>
              <a:t>宏并行的车道是在</a:t>
            </a:r>
            <a:r>
              <a:rPr lang="en-US" altLang="zh-CN" dirty="0"/>
              <a:t>GTE</a:t>
            </a:r>
            <a:r>
              <a:rPr lang="zh-CN" altLang="en-US" dirty="0"/>
              <a:t>中、</a:t>
            </a:r>
            <a:endParaRPr lang="en-US" altLang="zh-CN" dirty="0"/>
          </a:p>
          <a:p>
            <a:r>
              <a:rPr lang="en-US" altLang="zh-CN" dirty="0"/>
              <a:t>GTE</a:t>
            </a:r>
            <a:r>
              <a:rPr lang="zh-CN" altLang="en-US" dirty="0"/>
              <a:t>中有</a:t>
            </a:r>
            <a:r>
              <a:rPr lang="en-US" altLang="zh-CN" dirty="0"/>
              <a:t>16</a:t>
            </a:r>
            <a:r>
              <a:rPr lang="zh-CN" altLang="en-US" dirty="0"/>
              <a:t>个车道，称为</a:t>
            </a:r>
            <a:r>
              <a:rPr lang="en-US" altLang="zh-CN" dirty="0"/>
              <a:t>stream</a:t>
            </a:r>
            <a:r>
              <a:rPr lang="zh-CN" altLang="en-US" dirty="0"/>
              <a:t>。</a:t>
            </a:r>
            <a:endParaRPr lang="en-US" altLang="zh-CN" dirty="0"/>
          </a:p>
          <a:p>
            <a:r>
              <a:rPr lang="zh-CN" altLang="en-US" dirty="0"/>
              <a:t>每个</a:t>
            </a:r>
            <a:r>
              <a:rPr lang="en-US" altLang="zh-CN" dirty="0"/>
              <a:t>grid</a:t>
            </a:r>
            <a:r>
              <a:rPr lang="zh-CN" altLang="en-US" dirty="0"/>
              <a:t>都会拿到一个编号，对号入座。</a:t>
            </a:r>
            <a:endParaRPr lang="en-US" altLang="zh-CN" dirty="0"/>
          </a:p>
          <a:p>
            <a:r>
              <a:rPr lang="en-US" altLang="zh-CN" dirty="0"/>
              <a:t>Grid</a:t>
            </a:r>
            <a:r>
              <a:rPr lang="zh-CN" altLang="en-US" dirty="0"/>
              <a:t>对应的</a:t>
            </a:r>
            <a:r>
              <a:rPr lang="en-US" altLang="zh-CN" dirty="0"/>
              <a:t>Stream</a:t>
            </a:r>
            <a:r>
              <a:rPr lang="zh-CN" altLang="en-US" dirty="0"/>
              <a:t>号是程序员给的。</a:t>
            </a:r>
            <a:endParaRPr lang="en-US" altLang="zh-CN" dirty="0"/>
          </a:p>
          <a:p>
            <a:endParaRPr lang="en-US" altLang="zh-CN" dirty="0"/>
          </a:p>
          <a:p>
            <a:r>
              <a:rPr lang="zh-CN" altLang="en-US" dirty="0"/>
              <a:t>这里，我理解，是为了防止</a:t>
            </a:r>
            <a:r>
              <a:rPr lang="en-US" altLang="zh-CN" dirty="0"/>
              <a:t>grid</a:t>
            </a:r>
            <a:r>
              <a:rPr lang="zh-CN" altLang="en-US" dirty="0"/>
              <a:t>都走同一个通道，往</a:t>
            </a:r>
            <a:r>
              <a:rPr lang="en-US" altLang="zh-CN" dirty="0"/>
              <a:t>SM</a:t>
            </a:r>
            <a:r>
              <a:rPr lang="zh-CN" altLang="en-US" dirty="0"/>
              <a:t>上分配</a:t>
            </a:r>
            <a:r>
              <a:rPr lang="en-US" altLang="zh-CN" dirty="0"/>
              <a:t>block</a:t>
            </a:r>
            <a:r>
              <a:rPr lang="zh-CN" altLang="en-US" dirty="0"/>
              <a:t>的时候得串行。</a:t>
            </a:r>
            <a:endParaRPr lang="en-US" altLang="zh-CN" dirty="0"/>
          </a:p>
          <a:p>
            <a:endParaRPr lang="en-US" altLang="zh-CN" dirty="0"/>
          </a:p>
          <a:p>
            <a:r>
              <a:rPr lang="zh-CN" altLang="en-US" dirty="0"/>
              <a:t>每个</a:t>
            </a:r>
            <a:r>
              <a:rPr lang="en-US" altLang="zh-CN" dirty="0"/>
              <a:t>steam</a:t>
            </a:r>
            <a:r>
              <a:rPr lang="zh-CN" altLang="en-US" dirty="0"/>
              <a:t>内部有若干</a:t>
            </a:r>
            <a:r>
              <a:rPr lang="en-US" altLang="zh-CN" dirty="0"/>
              <a:t>block</a:t>
            </a:r>
            <a:r>
              <a:rPr lang="zh-CN" altLang="en-US" dirty="0"/>
              <a:t>，出来的时候，哪个</a:t>
            </a:r>
            <a:r>
              <a:rPr lang="en-US" altLang="zh-CN" dirty="0"/>
              <a:t>SM</a:t>
            </a:r>
            <a:r>
              <a:rPr lang="zh-CN" altLang="en-US" dirty="0"/>
              <a:t>有空，就送到哪个</a:t>
            </a:r>
            <a:r>
              <a:rPr lang="en-US" altLang="zh-CN" dirty="0"/>
              <a:t>SM</a:t>
            </a:r>
            <a:r>
              <a:rPr lang="zh-CN" altLang="en-US" dirty="0"/>
              <a:t>上去。</a:t>
            </a:r>
            <a:endParaRPr lang="en-US" altLang="zh-CN" dirty="0"/>
          </a:p>
          <a:p>
            <a:r>
              <a:rPr lang="en-US" altLang="zh-CN" dirty="0"/>
              <a:t>SM</a:t>
            </a:r>
            <a:r>
              <a:rPr lang="zh-CN" altLang="en-US" dirty="0"/>
              <a:t>中，每个</a:t>
            </a:r>
            <a:r>
              <a:rPr lang="en-US" altLang="zh-CN" dirty="0"/>
              <a:t>block</a:t>
            </a:r>
            <a:r>
              <a:rPr lang="zh-CN" altLang="en-US" dirty="0"/>
              <a:t>都被打散成若干</a:t>
            </a:r>
            <a:r>
              <a:rPr lang="en-US" altLang="zh-CN" dirty="0"/>
              <a:t>warp</a:t>
            </a:r>
            <a:r>
              <a:rPr lang="zh-CN" altLang="en-US" dirty="0"/>
              <a:t>，进入</a:t>
            </a:r>
            <a:r>
              <a:rPr lang="en-US" altLang="zh-CN" dirty="0"/>
              <a:t>warp pool</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73</a:t>
            </a:fld>
            <a:endParaRPr lang="zh-CN" altLang="en-US" noProof="0"/>
          </a:p>
        </p:txBody>
      </p:sp>
    </p:spTree>
    <p:extLst>
      <p:ext uri="{BB962C8B-B14F-4D97-AF65-F5344CB8AC3E}">
        <p14:creationId xmlns:p14="http://schemas.microsoft.com/office/powerpoint/2010/main" val="2346461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74</a:t>
            </a:fld>
            <a:endParaRPr lang="zh-CN" altLang="en-US" noProof="0"/>
          </a:p>
        </p:txBody>
      </p:sp>
    </p:spTree>
    <p:extLst>
      <p:ext uri="{BB962C8B-B14F-4D97-AF65-F5344CB8AC3E}">
        <p14:creationId xmlns:p14="http://schemas.microsoft.com/office/powerpoint/2010/main" val="3264833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Warp</a:t>
            </a:r>
            <a:r>
              <a:rPr lang="zh-CN" altLang="en-US" dirty="0"/>
              <a:t>调度器，根据当前</a:t>
            </a:r>
            <a:r>
              <a:rPr lang="en-US" altLang="zh-CN" dirty="0"/>
              <a:t>warp</a:t>
            </a:r>
            <a:r>
              <a:rPr lang="zh-CN" altLang="en-US" dirty="0"/>
              <a:t>中的指令功能，分配功能部件执行。</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75</a:t>
            </a:fld>
            <a:endParaRPr lang="zh-CN" altLang="en-US" noProof="0"/>
          </a:p>
        </p:txBody>
      </p:sp>
    </p:spTree>
    <p:extLst>
      <p:ext uri="{BB962C8B-B14F-4D97-AF65-F5344CB8AC3E}">
        <p14:creationId xmlns:p14="http://schemas.microsoft.com/office/powerpoint/2010/main" val="2168265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pPr/>
              <a:t>76</a:t>
            </a:fld>
            <a:endParaRPr lang="zh-CN" altLang="en-US" noProof="0"/>
          </a:p>
        </p:txBody>
      </p:sp>
    </p:spTree>
    <p:extLst>
      <p:ext uri="{BB962C8B-B14F-4D97-AF65-F5344CB8AC3E}">
        <p14:creationId xmlns:p14="http://schemas.microsoft.com/office/powerpoint/2010/main" val="73287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t>77</a:t>
            </a:fld>
            <a:endParaRPr lang="zh-CN" altLang="en-US" noProof="0"/>
          </a:p>
        </p:txBody>
      </p:sp>
    </p:spTree>
    <p:extLst>
      <p:ext uri="{BB962C8B-B14F-4D97-AF65-F5344CB8AC3E}">
        <p14:creationId xmlns:p14="http://schemas.microsoft.com/office/powerpoint/2010/main" val="3164360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t>78</a:t>
            </a:fld>
            <a:endParaRPr lang="zh-CN" altLang="en-US" noProof="0"/>
          </a:p>
        </p:txBody>
      </p:sp>
    </p:spTree>
    <p:extLst>
      <p:ext uri="{BB962C8B-B14F-4D97-AF65-F5344CB8AC3E}">
        <p14:creationId xmlns:p14="http://schemas.microsoft.com/office/powerpoint/2010/main" val="70359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把几条能在一个时钟周期内同时开始执行的向量指令称为一个编队；同一个编队中的指令一定不存在功能部件冲突和数据相关。</a:t>
            </a:r>
          </a:p>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pPr/>
              <a:t>40</a:t>
            </a:fld>
            <a:endParaRPr lang="zh-CN" altLang="en-US" noProof="0"/>
          </a:p>
        </p:txBody>
      </p:sp>
    </p:spTree>
    <p:extLst>
      <p:ext uri="{BB962C8B-B14F-4D97-AF65-F5344CB8AC3E}">
        <p14:creationId xmlns:p14="http://schemas.microsoft.com/office/powerpoint/2010/main" val="3291879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pPr/>
              <a:t>41</a:t>
            </a:fld>
            <a:endParaRPr lang="zh-CN" altLang="en-US" noProof="0"/>
          </a:p>
        </p:txBody>
      </p:sp>
    </p:spTree>
    <p:extLst>
      <p:ext uri="{BB962C8B-B14F-4D97-AF65-F5344CB8AC3E}">
        <p14:creationId xmlns:p14="http://schemas.microsoft.com/office/powerpoint/2010/main" val="560579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这里再看一下</a:t>
            </a:r>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pPr/>
              <a:t>44</a:t>
            </a:fld>
            <a:endParaRPr lang="zh-CN" altLang="en-US" noProof="0"/>
          </a:p>
        </p:txBody>
      </p:sp>
    </p:spTree>
    <p:extLst>
      <p:ext uri="{BB962C8B-B14F-4D97-AF65-F5344CB8AC3E}">
        <p14:creationId xmlns:p14="http://schemas.microsoft.com/office/powerpoint/2010/main" val="2801829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pPr/>
              <a:t>46</a:t>
            </a:fld>
            <a:endParaRPr lang="zh-CN" altLang="en-US" noProof="0"/>
          </a:p>
        </p:txBody>
      </p:sp>
    </p:spTree>
    <p:extLst>
      <p:ext uri="{BB962C8B-B14F-4D97-AF65-F5344CB8AC3E}">
        <p14:creationId xmlns:p14="http://schemas.microsoft.com/office/powerpoint/2010/main" val="4266847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50" dirty="0"/>
              <a:t>图为显示器，像素越来越高的点阵。</a:t>
            </a:r>
            <a:endParaRPr lang="en-US" altLang="zh-CN" sz="1050" dirty="0"/>
          </a:p>
          <a:p>
            <a:r>
              <a:rPr lang="zh-CN" altLang="en-US" sz="1050" dirty="0"/>
              <a:t>更为明显的是：可变情报板。</a:t>
            </a:r>
            <a:endParaRPr lang="en-US" altLang="zh-CN" sz="1050" dirty="0"/>
          </a:p>
          <a:p>
            <a:endParaRPr lang="en-US" altLang="zh-CN" sz="1050" dirty="0"/>
          </a:p>
          <a:p>
            <a:r>
              <a:rPr lang="zh-CN" altLang="en-US" sz="1050" dirty="0"/>
              <a:t>点阵中的小点点，就是数据，点阵就组成了矩阵。</a:t>
            </a:r>
            <a:endParaRPr lang="en-US" altLang="zh-CN" sz="1050" dirty="0"/>
          </a:p>
          <a:p>
            <a:r>
              <a:rPr lang="zh-CN" altLang="en-US" sz="1050" dirty="0"/>
              <a:t>对矩阵的数据进行同种、同时操作，</a:t>
            </a:r>
            <a:r>
              <a:rPr lang="en-US" altLang="zh-CN" sz="1050" dirty="0"/>
              <a:t>GPU</a:t>
            </a:r>
            <a:r>
              <a:rPr lang="zh-CN" altLang="en-US" sz="1050" dirty="0"/>
              <a:t>就是为了做这件事而生。</a:t>
            </a:r>
            <a:endParaRPr lang="en-US" altLang="zh-CN" sz="1050" dirty="0"/>
          </a:p>
          <a:p>
            <a:endParaRPr lang="en-US" altLang="zh-CN" sz="1050" dirty="0"/>
          </a:p>
          <a:p>
            <a:r>
              <a:rPr lang="zh-CN" altLang="en-US" sz="1050" dirty="0"/>
              <a:t>但是人们提出了疑问：</a:t>
            </a:r>
            <a:r>
              <a:rPr lang="en-US" altLang="zh-CN" sz="1050" dirty="0"/>
              <a:t>GPU</a:t>
            </a:r>
            <a:r>
              <a:rPr lang="zh-CN" altLang="en-US" sz="1050" dirty="0"/>
              <a:t>只能用于图形图像处理么？</a:t>
            </a:r>
            <a:endParaRPr lang="en-US" altLang="zh-CN" sz="1050" dirty="0"/>
          </a:p>
          <a:p>
            <a:r>
              <a:rPr lang="zh-CN" altLang="en-US" sz="1050" dirty="0"/>
              <a:t>有些先驱者开始尝试使用</a:t>
            </a:r>
            <a:r>
              <a:rPr lang="en-US" altLang="zh-CN" sz="1050" dirty="0"/>
              <a:t>GPU</a:t>
            </a:r>
            <a:r>
              <a:rPr lang="zh-CN" altLang="en-US" sz="1050" dirty="0"/>
              <a:t>进行通用计算。</a:t>
            </a:r>
            <a:endParaRPr lang="en-US" altLang="zh-CN" sz="1050" dirty="0"/>
          </a:p>
          <a:p>
            <a:endParaRPr lang="en-US" altLang="zh-CN" sz="1050" dirty="0"/>
          </a:p>
          <a:p>
            <a:r>
              <a:rPr lang="zh-CN" altLang="en-US" sz="1050" dirty="0"/>
              <a:t>编程序的时候，早期只有显卡的</a:t>
            </a:r>
            <a:r>
              <a:rPr lang="en-US" altLang="zh-CN" sz="1050" dirty="0"/>
              <a:t>API</a:t>
            </a:r>
            <a:r>
              <a:rPr lang="zh-CN" altLang="en-US" sz="1050" dirty="0"/>
              <a:t>（比如</a:t>
            </a:r>
            <a:r>
              <a:rPr lang="en-US" altLang="zh-CN" sz="1050" dirty="0" err="1"/>
              <a:t>directX</a:t>
            </a:r>
            <a:r>
              <a:rPr lang="zh-CN" altLang="en-US" sz="1050" dirty="0"/>
              <a:t>或者</a:t>
            </a:r>
            <a:r>
              <a:rPr lang="en-US" altLang="zh-CN" sz="1050" dirty="0"/>
              <a:t>OpenGL</a:t>
            </a:r>
            <a:r>
              <a:rPr lang="zh-CN" altLang="en-US" sz="1050" dirty="0"/>
              <a:t>驱动），</a:t>
            </a:r>
            <a:endParaRPr lang="en-US" altLang="zh-CN" sz="1050" dirty="0"/>
          </a:p>
          <a:p>
            <a:r>
              <a:rPr lang="zh-CN" altLang="en-US" sz="1050" dirty="0"/>
              <a:t>同时，也只有图形专有语义，比如说</a:t>
            </a:r>
            <a:r>
              <a:rPr lang="en-US" altLang="zh-CN" sz="1050" dirty="0"/>
              <a:t>textures</a:t>
            </a:r>
            <a:r>
              <a:rPr lang="zh-CN" altLang="en-US" sz="1050" dirty="0"/>
              <a:t>，等。</a:t>
            </a:r>
            <a:endParaRPr lang="en-US" altLang="zh-CN" sz="1050" dirty="0"/>
          </a:p>
          <a:p>
            <a:r>
              <a:rPr lang="zh-CN" altLang="en-US" sz="1050" dirty="0"/>
              <a:t>如果想用它进行计算，需要将科学计算的语义映射到图形图像处理的语义里面。</a:t>
            </a:r>
            <a:endParaRPr lang="en-US" altLang="zh-CN" sz="1050" dirty="0"/>
          </a:p>
          <a:p>
            <a:r>
              <a:rPr lang="zh-CN" altLang="en-US" sz="1050" dirty="0"/>
              <a:t>为了进行通用计算，几大图形处理公司联合开发了通用的</a:t>
            </a:r>
            <a:r>
              <a:rPr lang="en-US" altLang="zh-CN" sz="1050" dirty="0"/>
              <a:t>GPU</a:t>
            </a:r>
            <a:r>
              <a:rPr lang="zh-CN" altLang="en-US" sz="1050" dirty="0"/>
              <a:t>语言，</a:t>
            </a:r>
            <a:endParaRPr lang="en-US" altLang="zh-CN" sz="1050" dirty="0"/>
          </a:p>
          <a:p>
            <a:r>
              <a:rPr lang="zh-CN" altLang="en-US" sz="1050" dirty="0"/>
              <a:t>于是就由原来的</a:t>
            </a:r>
            <a:r>
              <a:rPr lang="en-US" altLang="zh-CN" sz="1050" dirty="0"/>
              <a:t>Graphic API</a:t>
            </a:r>
            <a:r>
              <a:rPr lang="zh-CN" altLang="en-US" sz="1050" dirty="0"/>
              <a:t>，晋升到了</a:t>
            </a:r>
            <a:r>
              <a:rPr lang="en-US" altLang="zh-CN" sz="1050" dirty="0"/>
              <a:t>Computing API</a:t>
            </a:r>
            <a:r>
              <a:rPr lang="zh-CN" altLang="en-US" sz="1050" dirty="0"/>
              <a:t>。</a:t>
            </a:r>
            <a:endParaRPr lang="en-US" altLang="zh-CN" sz="1050"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47</a:t>
            </a:fld>
            <a:endParaRPr lang="zh-CN" altLang="en-US" noProof="0"/>
          </a:p>
        </p:txBody>
      </p:sp>
    </p:spTree>
    <p:extLst>
      <p:ext uri="{BB962C8B-B14F-4D97-AF65-F5344CB8AC3E}">
        <p14:creationId xmlns:p14="http://schemas.microsoft.com/office/powerpoint/2010/main" val="3867629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那么显卡，为什么适合大规模数据的并行计算？</a:t>
            </a:r>
            <a:endParaRPr lang="en-US" altLang="zh-CN" dirty="0"/>
          </a:p>
          <a:p>
            <a:r>
              <a:rPr lang="zh-CN" altLang="en-US" dirty="0"/>
              <a:t>上图显示了</a:t>
            </a:r>
            <a:r>
              <a:rPr lang="en-US" altLang="zh-CN" dirty="0"/>
              <a:t>CPU</a:t>
            </a:r>
            <a:r>
              <a:rPr lang="zh-CN" altLang="en-US" dirty="0"/>
              <a:t>和</a:t>
            </a:r>
            <a:r>
              <a:rPr lang="en-US" altLang="zh-CN" dirty="0"/>
              <a:t>GPU</a:t>
            </a:r>
            <a:r>
              <a:rPr lang="zh-CN" altLang="en-US" dirty="0"/>
              <a:t>在构造上的区别。</a:t>
            </a:r>
            <a:endParaRPr lang="en-US" altLang="zh-CN" dirty="0"/>
          </a:p>
          <a:p>
            <a:endParaRPr lang="en-US" altLang="zh-CN" dirty="0"/>
          </a:p>
          <a:p>
            <a:r>
              <a:rPr lang="zh-CN" altLang="en-US" dirty="0"/>
              <a:t>图中：</a:t>
            </a:r>
            <a:endParaRPr lang="en-US" altLang="zh-CN" dirty="0"/>
          </a:p>
          <a:p>
            <a:r>
              <a:rPr lang="zh-CN" altLang="en-US" dirty="0"/>
              <a:t>黄色的部分是 </a:t>
            </a:r>
            <a:r>
              <a:rPr lang="en-US" altLang="zh-CN" dirty="0"/>
              <a:t>control logic</a:t>
            </a:r>
            <a:r>
              <a:rPr lang="zh-CN" altLang="en-US" dirty="0"/>
              <a:t>， 比如说取指令、指令译码、保留站控制逻辑等；</a:t>
            </a:r>
            <a:endParaRPr lang="en-US" altLang="zh-CN" dirty="0"/>
          </a:p>
          <a:p>
            <a:r>
              <a:rPr lang="zh-CN" altLang="en-US" dirty="0"/>
              <a:t>绿色的部分是计算逻辑，可以明显看出</a:t>
            </a:r>
            <a:r>
              <a:rPr lang="en-US" altLang="zh-CN" dirty="0"/>
              <a:t>GPU</a:t>
            </a:r>
            <a:r>
              <a:rPr lang="zh-CN" altLang="en-US" dirty="0"/>
              <a:t>的计算单元非常的多。当然，在</a:t>
            </a:r>
            <a:r>
              <a:rPr lang="en-US" altLang="zh-CN" dirty="0"/>
              <a:t>GPU</a:t>
            </a:r>
            <a:r>
              <a:rPr lang="zh-CN" altLang="en-US" dirty="0"/>
              <a:t>中，每一行计算单元的功能可能不同，比如第一行是</a:t>
            </a:r>
            <a:r>
              <a:rPr lang="en-US" altLang="zh-CN" dirty="0"/>
              <a:t>add</a:t>
            </a:r>
            <a:r>
              <a:rPr lang="zh-CN" altLang="en-US" dirty="0"/>
              <a:t>，第二行是</a:t>
            </a:r>
            <a:r>
              <a:rPr lang="en-US" altLang="zh-CN" dirty="0"/>
              <a:t>load/store</a:t>
            </a:r>
            <a:r>
              <a:rPr lang="zh-CN" altLang="en-US" dirty="0"/>
              <a:t>。。。</a:t>
            </a:r>
            <a:endParaRPr lang="en-US" altLang="zh-CN" dirty="0"/>
          </a:p>
          <a:p>
            <a:endParaRPr lang="en-US" altLang="zh-CN" dirty="0"/>
          </a:p>
          <a:p>
            <a:r>
              <a:rPr lang="zh-CN" altLang="en-US" dirty="0"/>
              <a:t>红色的部分是</a:t>
            </a:r>
            <a:r>
              <a:rPr lang="en-US" altLang="zh-CN" dirty="0"/>
              <a:t>Cache</a:t>
            </a:r>
            <a:r>
              <a:rPr lang="zh-CN" altLang="en-US" dirty="0"/>
              <a:t>。</a:t>
            </a:r>
            <a:endParaRPr lang="en-US" altLang="zh-CN" dirty="0"/>
          </a:p>
          <a:p>
            <a:endParaRPr lang="en-US" altLang="zh-CN" dirty="0"/>
          </a:p>
          <a:p>
            <a:r>
              <a:rPr lang="zh-CN" altLang="en-US" dirty="0"/>
              <a:t>接下来是内存，在</a:t>
            </a:r>
            <a:r>
              <a:rPr lang="en-US" altLang="zh-CN" dirty="0"/>
              <a:t>GPU</a:t>
            </a:r>
            <a:r>
              <a:rPr lang="zh-CN" altLang="en-US" dirty="0"/>
              <a:t>中是显存。</a:t>
            </a:r>
            <a:endParaRPr lang="en-US" altLang="zh-CN" dirty="0"/>
          </a:p>
          <a:p>
            <a:endParaRPr lang="en-US" altLang="zh-CN" dirty="0"/>
          </a:p>
          <a:p>
            <a:r>
              <a:rPr lang="zh-CN" altLang="en-US" dirty="0"/>
              <a:t>总的来说，</a:t>
            </a:r>
            <a:r>
              <a:rPr lang="en-US" altLang="zh-CN" dirty="0"/>
              <a:t>CPU</a:t>
            </a:r>
            <a:r>
              <a:rPr lang="zh-CN" altLang="en-US" dirty="0"/>
              <a:t>是控制</a:t>
            </a:r>
            <a:r>
              <a:rPr lang="en-US" altLang="zh-CN" dirty="0"/>
              <a:t>+</a:t>
            </a:r>
            <a:r>
              <a:rPr lang="zh-CN" altLang="en-US" dirty="0"/>
              <a:t>计算，</a:t>
            </a:r>
            <a:r>
              <a:rPr lang="en-US" altLang="zh-CN" dirty="0"/>
              <a:t>GPU</a:t>
            </a:r>
            <a:r>
              <a:rPr lang="zh-CN" altLang="en-US" dirty="0"/>
              <a:t>主要是计算，控制相对少。</a:t>
            </a:r>
            <a:endParaRPr lang="en-US" altLang="zh-CN" dirty="0"/>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pPr/>
              <a:t>48</a:t>
            </a:fld>
            <a:endParaRPr lang="zh-CN" altLang="en-US" noProof="0"/>
          </a:p>
        </p:txBody>
      </p:sp>
    </p:spTree>
    <p:extLst>
      <p:ext uri="{BB962C8B-B14F-4D97-AF65-F5344CB8AC3E}">
        <p14:creationId xmlns:p14="http://schemas.microsoft.com/office/powerpoint/2010/main" val="185062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1" y="4434840"/>
            <a:ext cx="4941771" cy="1122202"/>
          </a:xfrm>
        </p:spPr>
        <p:txBody>
          <a:bodyPr rtlCol="0" anchor="b">
            <a:noAutofit/>
          </a:bodyPr>
          <a:lstStyle>
            <a:lvl1pPr algn="l">
              <a:defRPr sz="3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3" name="副标题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1" cy="396660"/>
          </a:xfrm>
        </p:spPr>
        <p:txBody>
          <a:bodyPr rtlCol="0">
            <a:normAutofit/>
          </a:bodyPr>
          <a:lstStyle>
            <a:lvl1pPr marL="0" indent="0" algn="l">
              <a:lnSpc>
                <a:spcPct val="100000"/>
              </a:lnSpc>
              <a:buNone/>
              <a:defRPr sz="16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3"/>
            <a:ext cx="5431971" cy="846301"/>
          </a:xfrm>
        </p:spPr>
        <p:txBody>
          <a:bodyPr rtlCol="0" anchor="t">
            <a:normAutofit/>
          </a:bodyPr>
          <a:lstStyle>
            <a:lvl1pP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文本占位符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5" y="2469517"/>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2" name="文本占位符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9"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3" name="文本占位符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5" y="3569311"/>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4" name="文本占位符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9"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5" name="文本占位符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5" y="4669109"/>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6" name="文本占位符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9"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8" name="页脚占位符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2"/>
            <a:ext cx="32439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19" name="灯片编号占位符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8" y="6356352"/>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64798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三栏内容">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p:nvPr>
        </p:nvSpPr>
        <p:spPr>
          <a:xfrm>
            <a:off x="1243105" y="2776936"/>
            <a:ext cx="2882475" cy="823912"/>
          </a:xfrm>
        </p:spPr>
        <p:txBody>
          <a:bodyPr rtlCol="0" anchor="b">
            <a:noAutofit/>
          </a:bodyPr>
          <a:lstStyle>
            <a:lvl1pPr marL="0" indent="0">
              <a:buNone/>
              <a:defRPr lang="en-US" sz="2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编辑母版文本样式</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p:nvPr>
        </p:nvSpPr>
        <p:spPr>
          <a:xfrm>
            <a:off x="1243105" y="3834608"/>
            <a:ext cx="2882475" cy="1997867"/>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p:nvPr>
        </p:nvSpPr>
        <p:spPr>
          <a:xfrm>
            <a:off x="4647666" y="2776936"/>
            <a:ext cx="2896671" cy="823912"/>
          </a:xfrm>
        </p:spPr>
        <p:txBody>
          <a:bodyPr rtlCol="0" anchor="b">
            <a:noAutofit/>
          </a:bodyPr>
          <a:lstStyle>
            <a:lvl1pPr marL="0" indent="0">
              <a:buNone/>
              <a:defRPr lang="en-US" sz="2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编辑母版文本样式</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p:nvPr>
        </p:nvSpPr>
        <p:spPr>
          <a:xfrm>
            <a:off x="4647666" y="3834608"/>
            <a:ext cx="2896671" cy="1997867"/>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21" name="文本占位符 2">
            <a:extLst>
              <a:ext uri="{FF2B5EF4-FFF2-40B4-BE49-F238E27FC236}">
                <a16:creationId xmlns:a16="http://schemas.microsoft.com/office/drawing/2014/main" id="{1F60A771-8BBC-4565-AB09-402DA7CB2780}"/>
              </a:ext>
            </a:extLst>
          </p:cNvPr>
          <p:cNvSpPr>
            <a:spLocks noGrp="1"/>
          </p:cNvSpPr>
          <p:nvPr>
            <p:ph type="body" idx="13"/>
          </p:nvPr>
        </p:nvSpPr>
        <p:spPr>
          <a:xfrm>
            <a:off x="8066421" y="2776936"/>
            <a:ext cx="2882475" cy="823912"/>
          </a:xfrm>
        </p:spPr>
        <p:txBody>
          <a:bodyPr rtlCol="0" anchor="b">
            <a:noAutofit/>
          </a:bodyPr>
          <a:lstStyle>
            <a:lvl1pPr marL="0" indent="0">
              <a:buNone/>
              <a:defRPr lang="en-US" sz="2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编辑母版文本样式</a:t>
            </a:r>
          </a:p>
        </p:txBody>
      </p:sp>
      <p:sp>
        <p:nvSpPr>
          <p:cNvPr id="22" name="内容占位符 3">
            <a:extLst>
              <a:ext uri="{FF2B5EF4-FFF2-40B4-BE49-F238E27FC236}">
                <a16:creationId xmlns:a16="http://schemas.microsoft.com/office/drawing/2014/main" id="{C464A9BD-B815-4632-8F54-6EB70E48BAFF}"/>
              </a:ext>
            </a:extLst>
          </p:cNvPr>
          <p:cNvSpPr>
            <a:spLocks noGrp="1"/>
          </p:cNvSpPr>
          <p:nvPr>
            <p:ph sz="half" idx="14"/>
          </p:nvPr>
        </p:nvSpPr>
        <p:spPr>
          <a:xfrm>
            <a:off x="8066421" y="3834608"/>
            <a:ext cx="2882475" cy="1997867"/>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市场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6" y="3064615"/>
            <a:ext cx="1240971" cy="823912"/>
          </a:xfrm>
        </p:spPr>
        <p:txBody>
          <a:bodyPr rtlCol="0" anchor="ctr">
            <a:noAutofit/>
          </a:bodyPr>
          <a:lstStyle>
            <a:lvl1pPr marL="0" indent="0" algn="ctr">
              <a:buNone/>
              <a:defRPr lang="en-US" sz="4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p>
        </p:txBody>
      </p:sp>
      <p:sp>
        <p:nvSpPr>
          <p:cNvPr id="23" name="文本占位符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5" y="3064615"/>
            <a:ext cx="1240971" cy="823912"/>
          </a:xfrm>
        </p:spPr>
        <p:txBody>
          <a:bodyPr rtlCol="0" anchor="ctr">
            <a:noAutofit/>
          </a:bodyPr>
          <a:lstStyle>
            <a:lvl1pPr marL="0" indent="0" algn="ctr">
              <a:buNone/>
              <a:defRPr lang="en-US" sz="4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p>
        </p:txBody>
      </p:sp>
      <p:sp>
        <p:nvSpPr>
          <p:cNvPr id="24" name="文本占位符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5" y="3064615"/>
            <a:ext cx="1240971" cy="823912"/>
          </a:xfrm>
        </p:spPr>
        <p:txBody>
          <a:bodyPr rtlCol="0" anchor="ctr">
            <a:noAutofit/>
          </a:bodyPr>
          <a:lstStyle>
            <a:lvl1pPr marL="0" indent="0" algn="ctr">
              <a:buNone/>
              <a:defRPr lang="en-US" sz="4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9" y="4824190"/>
            <a:ext cx="3124093" cy="462927"/>
          </a:xfrm>
        </p:spPr>
        <p:txBody>
          <a:bodyPr rtlCol="0">
            <a:noAutofit/>
          </a:bodyPr>
          <a:lstStyle>
            <a:lvl1pPr marL="0" indent="0" algn="ctr">
              <a:lnSpc>
                <a:spcPct val="100000"/>
              </a:lnSpc>
              <a:buNone/>
              <a:defRPr sz="2000" cap="all"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单击以编辑</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2" y="4824190"/>
            <a:ext cx="3139479" cy="462927"/>
          </a:xfrm>
        </p:spPr>
        <p:txBody>
          <a:bodyPr rtlCol="0">
            <a:normAutofit/>
          </a:bodyPr>
          <a:lstStyle>
            <a:lvl1pPr marL="0" indent="0" algn="ctr">
              <a:lnSpc>
                <a:spcPct val="100000"/>
              </a:lnSpc>
              <a:buNone/>
              <a:defRPr sz="2000" cap="all"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2000" cap="all"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单击以编辑</a:t>
            </a:r>
          </a:p>
        </p:txBody>
      </p:sp>
      <p:sp>
        <p:nvSpPr>
          <p:cNvPr id="22" name="内容占位符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1" y="4824190"/>
            <a:ext cx="3124093" cy="462927"/>
          </a:xfrm>
        </p:spPr>
        <p:txBody>
          <a:bodyPr rtlCol="0">
            <a:noAutofit/>
          </a:bodyPr>
          <a:lstStyle>
            <a:lvl1pPr marL="0" indent="0" algn="ctr">
              <a:lnSpc>
                <a:spcPct val="100000"/>
              </a:lnSpc>
              <a:buNone/>
              <a:defRPr sz="2000" cap="all"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单击以编辑</a:t>
            </a:r>
          </a:p>
        </p:txBody>
      </p:sp>
      <p:pic>
        <p:nvPicPr>
          <p:cNvPr id="11" name="图形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图形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6" y="2531837"/>
            <a:ext cx="2190751" cy="1943100"/>
          </a:xfrm>
          <a:prstGeom prst="rect">
            <a:avLst/>
          </a:prstGeom>
        </p:spPr>
      </p:pic>
      <p:pic>
        <p:nvPicPr>
          <p:cNvPr id="15" name="图形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9" y="2421056"/>
            <a:ext cx="2324100" cy="2057400"/>
          </a:xfrm>
          <a:prstGeom prst="rect">
            <a:avLst/>
          </a:prstGeom>
        </p:spPr>
      </p:pic>
      <p:sp>
        <p:nvSpPr>
          <p:cNvPr id="25" name="内容占位符 3">
            <a:extLst>
              <a:ext uri="{FF2B5EF4-FFF2-40B4-BE49-F238E27FC236}">
                <a16:creationId xmlns:a16="http://schemas.microsoft.com/office/drawing/2014/main" id="{82D8880F-3EAC-45C9-91F2-19A193791A18}"/>
              </a:ext>
            </a:extLst>
          </p:cNvPr>
          <p:cNvSpPr>
            <a:spLocks noGrp="1"/>
          </p:cNvSpPr>
          <p:nvPr>
            <p:ph sz="half" idx="17"/>
          </p:nvPr>
        </p:nvSpPr>
        <p:spPr>
          <a:xfrm>
            <a:off x="1129699" y="5280765"/>
            <a:ext cx="3124093" cy="462927"/>
          </a:xfrm>
        </p:spPr>
        <p:txBody>
          <a:bodyPr rtlCol="0">
            <a:normAutofit/>
          </a:bodyPr>
          <a:lstStyle>
            <a:lvl1pPr marL="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编辑母版文本样式</a:t>
            </a:r>
          </a:p>
        </p:txBody>
      </p:sp>
      <p:sp>
        <p:nvSpPr>
          <p:cNvPr id="26" name="内容占位符 5">
            <a:extLst>
              <a:ext uri="{FF2B5EF4-FFF2-40B4-BE49-F238E27FC236}">
                <a16:creationId xmlns:a16="http://schemas.microsoft.com/office/drawing/2014/main" id="{9019518E-E850-403D-A5B5-4B53F8C4A56B}"/>
              </a:ext>
            </a:extLst>
          </p:cNvPr>
          <p:cNvSpPr>
            <a:spLocks noGrp="1"/>
          </p:cNvSpPr>
          <p:nvPr>
            <p:ph sz="quarter" idx="18"/>
          </p:nvPr>
        </p:nvSpPr>
        <p:spPr>
          <a:xfrm>
            <a:off x="4526262" y="5280765"/>
            <a:ext cx="3139479" cy="462927"/>
          </a:xfrm>
        </p:spPr>
        <p:txBody>
          <a:bodyPr rtlCol="0">
            <a:normAutofit/>
          </a:bodyPr>
          <a:lstStyle>
            <a:lvl1pPr marL="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编辑母版文本样式</a:t>
            </a:r>
          </a:p>
          <a:p>
            <a:pPr lvl="1" rtl="0"/>
            <a:r>
              <a:rPr lang="zh-CN" altLang="en-US" noProof="0"/>
              <a:t>第二级</a:t>
            </a:r>
          </a:p>
        </p:txBody>
      </p:sp>
      <p:sp>
        <p:nvSpPr>
          <p:cNvPr id="27" name="内容占位符 3">
            <a:extLst>
              <a:ext uri="{FF2B5EF4-FFF2-40B4-BE49-F238E27FC236}">
                <a16:creationId xmlns:a16="http://schemas.microsoft.com/office/drawing/2014/main" id="{A8058154-45E5-403E-B714-AC85774F391F}"/>
              </a:ext>
            </a:extLst>
          </p:cNvPr>
          <p:cNvSpPr>
            <a:spLocks noGrp="1"/>
          </p:cNvSpPr>
          <p:nvPr>
            <p:ph sz="half" idx="19"/>
          </p:nvPr>
        </p:nvSpPr>
        <p:spPr>
          <a:xfrm>
            <a:off x="7938211" y="5280765"/>
            <a:ext cx="3124093" cy="462927"/>
          </a:xfrm>
        </p:spPr>
        <p:txBody>
          <a:bodyPr rtlCol="0">
            <a:normAutofit/>
          </a:bodyPr>
          <a:lstStyle>
            <a:lvl1pPr marL="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编辑母版文本样式</a:t>
            </a:r>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447800" y="526653"/>
            <a:ext cx="9296400" cy="1325563"/>
          </a:xfrm>
        </p:spPr>
        <p:txBody>
          <a:bodyPr rtlCol="0">
            <a:normAutofit/>
          </a:bodyPr>
          <a:lstStyle>
            <a:lvl1pP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p:nvPr>
        </p:nvSpPr>
        <p:spPr>
          <a:xfrm>
            <a:off x="1447800" y="2250283"/>
            <a:ext cx="3924300" cy="823912"/>
          </a:xfrm>
        </p:spPr>
        <p:txBody>
          <a:bodyPr rtlCol="0" anchor="b">
            <a:noAutofit/>
          </a:bodyPr>
          <a:lstStyle>
            <a:lvl1pPr marL="0" indent="0">
              <a:buNone/>
              <a:defRPr lang="en-US" sz="2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dirty="0"/>
              <a:t>编辑母版文本样式</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p:nvPr>
        </p:nvSpPr>
        <p:spPr>
          <a:xfrm>
            <a:off x="1447800" y="3343276"/>
            <a:ext cx="3924300" cy="2508648"/>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p:nvPr>
        </p:nvSpPr>
        <p:spPr>
          <a:xfrm>
            <a:off x="6800573" y="2250283"/>
            <a:ext cx="3943627" cy="823912"/>
          </a:xfrm>
        </p:spPr>
        <p:txBody>
          <a:bodyPr rtlCol="0" anchor="b">
            <a:noAutofit/>
          </a:bodyPr>
          <a:lstStyle>
            <a:lvl1pPr marL="0" indent="0">
              <a:buNone/>
              <a:defRPr lang="en-US" sz="2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编辑母版文本样式</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p:nvPr>
        </p:nvSpPr>
        <p:spPr>
          <a:xfrm>
            <a:off x="6800573" y="3343276"/>
            <a:ext cx="3943627" cy="2508648"/>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3021740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3"/>
            <a:ext cx="5431971" cy="846301"/>
          </a:xfrm>
        </p:spPr>
        <p:txBody>
          <a:bodyPr rtlCol="0" anchor="t">
            <a:normAutofit/>
          </a:bodyPr>
          <a:lstStyle>
            <a:lvl1pP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20" name="文本占位符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5" y="2469517"/>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5" name="文本占位符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9"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6" name="文本占位符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5" y="3569311"/>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7" name="文本占位符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9"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8" name="文本占位符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5" y="4669109"/>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9" name="文本占位符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9"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2" name="页脚占位符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2"/>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24" name="幻灯片编号占位符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日程表 2">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7D46070C-E825-43D0-99F4-8B4614131131}"/>
              </a:ext>
            </a:extLst>
          </p:cNvPr>
          <p:cNvSpPr/>
          <p:nvPr userDrawn="1"/>
        </p:nvSpPr>
        <p:spPr>
          <a:xfrm>
            <a:off x="1" y="3057683"/>
            <a:ext cx="12191999"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6" name="文本占位符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7" name="文本占位符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8" name="文本占位符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9" name="文本占位符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0" name="文本占位符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1" name="文本占位符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12" name="文本占位符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3" name="文本占位符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4" name="文本占位符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5" name="文本占位符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6" name="文本占位符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7" name="文本占位符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8" name="文本占位符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9" name="文本占位符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0" name="文本占位符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1" name="文本占位符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2" name="文本占位符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3" name="文本占位符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4" name="文本占位符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5" name="文本占位符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6" name="文本占位符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7" name="文本占位符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8" name="文本占位符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9" name="文本占位符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0" name="文本占位符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1" name="文本占位符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2" name="长方形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sz="1800"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36" name="日期占位符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2"/>
            <a:ext cx="2743200" cy="365125"/>
          </a:xfrm>
          <a:prstGeom prst="rect">
            <a:avLst/>
          </a:prstGeo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chexilong@jlu.edu.cn</a:t>
            </a:r>
            <a:endParaRPr lang="zh-CN" altLang="en-US" noProof="0"/>
          </a:p>
        </p:txBody>
      </p:sp>
      <p:sp>
        <p:nvSpPr>
          <p:cNvPr id="37" name="页脚占位符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2"/>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38" name="灯片编号占位符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占位符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7"/>
            <a:ext cx="10515600" cy="3697645"/>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 </a:t>
            </a:r>
            <a:r>
              <a:rPr lang="en-US" altLang="zh-CN" noProof="0"/>
              <a:t>SmartArt </a:t>
            </a:r>
            <a:r>
              <a:rPr lang="zh-CN" altLang="en-US" noProof="0"/>
              <a:t>图形</a:t>
            </a:r>
          </a:p>
        </p:txBody>
      </p:sp>
      <p:sp>
        <p:nvSpPr>
          <p:cNvPr id="2" name="标题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日期占位符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2"/>
            <a:ext cx="2743200" cy="365125"/>
          </a:xfrm>
          <a:prstGeom prst="rect">
            <a:avLst/>
          </a:prstGeo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chexilong@jlu.edu.cn</a:t>
            </a:r>
            <a:endParaRPr lang="zh-CN" altLang="en-US" noProof="0"/>
          </a:p>
        </p:txBody>
      </p:sp>
      <p:sp>
        <p:nvSpPr>
          <p:cNvPr id="4" name="页脚占位符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5" name="灯片编号占位符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团队幻灯片 4 人">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图片占位符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487182" y="2886076"/>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7" name="图片占位符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3836915" y="2886076"/>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8" name="图片占位符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327579" y="2886076"/>
            <a:ext cx="1845511" cy="1845511"/>
          </a:xfrm>
          <a:solidFill>
            <a:schemeClr val="bg1">
              <a:lumMod val="95000"/>
            </a:schemeClr>
          </a:solidFill>
        </p:spPr>
        <p:txBody>
          <a:bodyPr rtlCol="0">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189" indent="0" algn="l">
              <a:lnSpc>
                <a:spcPct val="100000"/>
              </a:lnSpc>
              <a:buNone/>
              <a:defRPr sz="1400">
                <a:solidFill>
                  <a:schemeClr val="tx1">
                    <a:lumMod val="75000"/>
                    <a:lumOff val="25000"/>
                  </a:schemeClr>
                </a:solidFill>
              </a:defRPr>
            </a:lvl2pPr>
          </a:lstStyle>
          <a:p>
            <a:pPr lvl="0" rtl="0"/>
            <a:r>
              <a:rPr lang="zh-CN" altLang="en-US" noProof="0"/>
              <a:t>单击图标以添加图片</a:t>
            </a:r>
          </a:p>
        </p:txBody>
      </p:sp>
      <p:sp>
        <p:nvSpPr>
          <p:cNvPr id="19" name="图片占位符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8747459" y="2886076"/>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50" y="5084526"/>
            <a:ext cx="2123743" cy="343061"/>
          </a:xfrm>
        </p:spPr>
        <p:txBody>
          <a:bodyPr rtlCol="0" anchor="ctr">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3" name="文本占位符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1" y="5099208"/>
            <a:ext cx="2135755" cy="343061"/>
          </a:xfrm>
        </p:spPr>
        <p:txBody>
          <a:bodyPr rtlCol="0" anchor="ctr">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4" name="文本占位符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6" y="5099208"/>
            <a:ext cx="2123743" cy="343061"/>
          </a:xfrm>
        </p:spPr>
        <p:txBody>
          <a:bodyPr rtlCol="0" anchor="ctr">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5" name="文本占位符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6" y="5084526"/>
            <a:ext cx="2123743" cy="343061"/>
          </a:xfrm>
        </p:spPr>
        <p:txBody>
          <a:bodyPr rtlCol="0" anchor="ctr">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6" name="文本占位符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2" y="5464116"/>
            <a:ext cx="1845511" cy="343061"/>
          </a:xfrm>
        </p:spPr>
        <p:txBody>
          <a:bodyPr rtlCol="0" anchor="t">
            <a:noAutofit/>
          </a:bodyPr>
          <a:lstStyle>
            <a:lvl1pPr marL="0" indent="0" algn="ctr">
              <a:buNone/>
              <a:defRPr lang="en-US" sz="1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7" name="文本占位符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4" y="5478798"/>
            <a:ext cx="1855949" cy="343061"/>
          </a:xfrm>
        </p:spPr>
        <p:txBody>
          <a:bodyPr rtlCol="0" anchor="t">
            <a:noAutofit/>
          </a:bodyPr>
          <a:lstStyle>
            <a:lvl1pPr marL="0" indent="0" algn="ctr">
              <a:buNone/>
              <a:defRPr lang="en-US" sz="1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8" name="文本占位符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8" y="5478798"/>
            <a:ext cx="1845511" cy="343061"/>
          </a:xfrm>
        </p:spPr>
        <p:txBody>
          <a:bodyPr rtlCol="0" anchor="t">
            <a:noAutofit/>
          </a:bodyPr>
          <a:lstStyle>
            <a:lvl1pPr marL="0" indent="0" algn="ctr">
              <a:buNone/>
              <a:defRPr lang="en-US" sz="1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9" name="文本占位符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6"/>
            <a:ext cx="1845511" cy="343061"/>
          </a:xfrm>
        </p:spPr>
        <p:txBody>
          <a:bodyPr rtlCol="0" anchor="t">
            <a:noAutofit/>
          </a:bodyPr>
          <a:lstStyle>
            <a:lvl1pPr marL="0" indent="0" algn="ctr">
              <a:buNone/>
              <a:defRPr lang="en-US" sz="1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团队幻灯片 8 人">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spc="151" baseline="0" dirty="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图片占位符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7" name="图片占位符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4226271"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8" name="图片占位符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716935"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900">
                <a:solidFill>
                  <a:schemeClr val="bg1">
                    <a:lumMod val="75000"/>
                    <a:lumOff val="25000"/>
                  </a:schemeClr>
                </a:solidFill>
              </a:defRPr>
            </a:lvl2pPr>
          </a:lstStyle>
          <a:p>
            <a:pPr lvl="0" rtl="0"/>
            <a:r>
              <a:rPr lang="zh-CN" altLang="en-US" noProof="0"/>
              <a:t>单击图标以添加图片</a:t>
            </a:r>
          </a:p>
        </p:txBody>
      </p:sp>
      <p:sp>
        <p:nvSpPr>
          <p:cNvPr id="19" name="图片占位符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9136815"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80"/>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6" name="文本占位符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41"/>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3" name="文本占位符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3" y="3669062"/>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7" name="文本占位符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5" y="3796722"/>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4" name="文本占位符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7" y="3669062"/>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8" name="文本占位符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2"/>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5" name="文本占位符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7" y="3654380"/>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9" name="文本占位符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41"/>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55" name="图片占位符 10">
            <a:extLst>
              <a:ext uri="{FF2B5EF4-FFF2-40B4-BE49-F238E27FC236}">
                <a16:creationId xmlns:a16="http://schemas.microsoft.com/office/drawing/2014/main" id="{1EBAEB1D-A7F9-4F90-B642-4277D3802BAB}"/>
              </a:ext>
            </a:extLst>
          </p:cNvPr>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6" name="图片占位符 10">
            <a:extLst>
              <a:ext uri="{FF2B5EF4-FFF2-40B4-BE49-F238E27FC236}">
                <a16:creationId xmlns:a16="http://schemas.microsoft.com/office/drawing/2014/main" id="{9461A69E-14C8-4325-89AF-D4257C1C05BA}"/>
              </a:ext>
            </a:extLst>
          </p:cNvPr>
          <p:cNvSpPr>
            <a:spLocks noGrp="1"/>
          </p:cNvSpPr>
          <p:nvPr>
            <p:ph type="pic" sz="quarter" idx="27" hasCustomPrompt="1"/>
          </p:nvPr>
        </p:nvSpPr>
        <p:spPr>
          <a:xfrm>
            <a:off x="4226271"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7" name="图片占位符 10">
            <a:extLst>
              <a:ext uri="{FF2B5EF4-FFF2-40B4-BE49-F238E27FC236}">
                <a16:creationId xmlns:a16="http://schemas.microsoft.com/office/drawing/2014/main" id="{0FB38616-82FB-4DAD-A82E-3777ACB41148}"/>
              </a:ext>
            </a:extLst>
          </p:cNvPr>
          <p:cNvSpPr>
            <a:spLocks noGrp="1"/>
          </p:cNvSpPr>
          <p:nvPr>
            <p:ph type="pic" sz="quarter" idx="28" hasCustomPrompt="1"/>
          </p:nvPr>
        </p:nvSpPr>
        <p:spPr>
          <a:xfrm>
            <a:off x="6716935"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900">
                <a:solidFill>
                  <a:schemeClr val="bg1">
                    <a:lumMod val="75000"/>
                    <a:lumOff val="25000"/>
                  </a:schemeClr>
                </a:solidFill>
              </a:defRPr>
            </a:lvl2pPr>
          </a:lstStyle>
          <a:p>
            <a:pPr lvl="0" rtl="0"/>
            <a:r>
              <a:rPr lang="zh-CN" altLang="en-US" noProof="0"/>
              <a:t>单击图标以添加图片</a:t>
            </a:r>
          </a:p>
        </p:txBody>
      </p:sp>
      <p:sp>
        <p:nvSpPr>
          <p:cNvPr id="58" name="图片占位符 10">
            <a:extLst>
              <a:ext uri="{FF2B5EF4-FFF2-40B4-BE49-F238E27FC236}">
                <a16:creationId xmlns:a16="http://schemas.microsoft.com/office/drawing/2014/main" id="{622ED9F4-EB9B-4588-8501-BFECB846EE73}"/>
              </a:ext>
            </a:extLst>
          </p:cNvPr>
          <p:cNvSpPr>
            <a:spLocks noGrp="1"/>
          </p:cNvSpPr>
          <p:nvPr>
            <p:ph type="pic" sz="quarter" idx="29" hasCustomPrompt="1"/>
          </p:nvPr>
        </p:nvSpPr>
        <p:spPr>
          <a:xfrm>
            <a:off x="9136815"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4" name="文本占位符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6"/>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2" name="文本占位符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7"/>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59" name="文本占位符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3" y="5527898"/>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3" name="文本占位符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5" y="5655559"/>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0" name="文本占位符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7" y="5527898"/>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4" name="文本占位符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9" y="5655559"/>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1" name="文本占位符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7" y="5513216"/>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5" name="文本占位符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7"/>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内容">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内容占位符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189" indent="0">
              <a:buNone/>
              <a:defRPr sz="1200"/>
            </a:lvl2pPr>
            <a:lvl3pPr marL="914377" indent="0">
              <a:buNone/>
              <a:defRPr sz="1100"/>
            </a:lvl3pPr>
            <a:lvl4pPr marL="1371566" indent="0">
              <a:buNone/>
              <a:defRPr sz="1051"/>
            </a:lvl4pPr>
            <a:lvl5pPr marL="1828754" indent="0">
              <a:buNone/>
              <a:defRPr sz="1051"/>
            </a:lvl5pPr>
          </a:lstStyle>
          <a:p>
            <a:pPr lvl="0" rtl="0"/>
            <a:r>
              <a:rPr lang="zh-CN" altLang="en-US" noProof="0"/>
              <a:t>单击此处添加内容</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1" y="3788814"/>
            <a:ext cx="2330727" cy="804859"/>
          </a:xfrm>
        </p:spPr>
        <p:txBody>
          <a:bodyPr lIns="0" rIns="0" rtlCol="0" anchor="b">
            <a:noAutofit/>
          </a:bodyPr>
          <a:lstStyle>
            <a:lvl1pPr marL="0" indent="0" algn="ctr">
              <a:buNone/>
              <a:defRPr lang="en-US" sz="32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endParaRPr lang="zh-CN" altLang="en-US" noProof="0"/>
          </a:p>
        </p:txBody>
      </p:sp>
      <p:sp>
        <p:nvSpPr>
          <p:cNvPr id="17" name="文本占位符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1" y="4464812"/>
            <a:ext cx="2330727" cy="438505"/>
          </a:xfrm>
        </p:spPr>
        <p:txBody>
          <a:bodyPr lIns="0" rIns="0" rtlCol="0" anchor="b">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p:nvPr>
        </p:nvSpPr>
        <p:spPr>
          <a:xfrm>
            <a:off x="838201" y="5120724"/>
            <a:ext cx="2330727" cy="853167"/>
          </a:xfrm>
        </p:spPr>
        <p:txBody>
          <a:bodyPr lIns="0" rIns="0" rtlCol="0">
            <a:normAutofit/>
          </a:bodyPr>
          <a:lstStyle>
            <a:lvl1pPr marL="0" indent="0" algn="ctr">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rtl="0"/>
            <a:r>
              <a:rPr lang="zh-CN" altLang="en-US" noProof="0"/>
              <a:t>编辑母版文本样式</a:t>
            </a:r>
          </a:p>
        </p:txBody>
      </p:sp>
      <p:sp>
        <p:nvSpPr>
          <p:cNvPr id="24" name="内容占位符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189" indent="0">
              <a:buNone/>
              <a:defRPr sz="1200"/>
            </a:lvl2pPr>
            <a:lvl3pPr marL="914377" indent="0">
              <a:buNone/>
              <a:defRPr sz="1100"/>
            </a:lvl3pPr>
            <a:lvl4pPr marL="1371566" indent="0">
              <a:buNone/>
              <a:defRPr sz="1051"/>
            </a:lvl4pPr>
            <a:lvl5pPr marL="1828754" indent="0">
              <a:buNone/>
              <a:defRPr sz="1051"/>
            </a:lvl5pPr>
          </a:lstStyle>
          <a:p>
            <a:pPr lvl="0" rtl="0"/>
            <a:r>
              <a:rPr lang="zh-CN" altLang="en-US" noProof="0"/>
              <a:t>单击此处添加内容</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6" y="3788814"/>
            <a:ext cx="2342205" cy="804859"/>
          </a:xfrm>
        </p:spPr>
        <p:txBody>
          <a:bodyPr lIns="0" rIns="0" rtlCol="0" anchor="b">
            <a:noAutofit/>
          </a:bodyPr>
          <a:lstStyle>
            <a:lvl1pPr marL="0" indent="0" algn="ctr">
              <a:buNone/>
              <a:defRPr lang="en-US" sz="32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endParaRPr lang="zh-CN" altLang="en-US" noProof="0"/>
          </a:p>
        </p:txBody>
      </p:sp>
      <p:sp>
        <p:nvSpPr>
          <p:cNvPr id="18" name="文本占位符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6" y="4464812"/>
            <a:ext cx="2342205" cy="438505"/>
          </a:xfrm>
        </p:spPr>
        <p:txBody>
          <a:bodyPr lIns="0" rIns="0" rtlCol="0" anchor="b">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单击以编辑</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p:nvPr>
        </p:nvSpPr>
        <p:spPr>
          <a:xfrm>
            <a:off x="3562666" y="5120724"/>
            <a:ext cx="2342205" cy="853167"/>
          </a:xfrm>
        </p:spPr>
        <p:txBody>
          <a:bodyPr lIns="0" rIns="0" rtlCol="0">
            <a:normAutofit/>
          </a:bodyPr>
          <a:lstStyle>
            <a:lvl1pPr marL="0" indent="0" algn="ctr">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rtl="0"/>
            <a:r>
              <a:rPr lang="zh-CN" altLang="en-US" noProof="0"/>
              <a:t>编辑母版文本样式</a:t>
            </a:r>
          </a:p>
        </p:txBody>
      </p:sp>
      <p:sp>
        <p:nvSpPr>
          <p:cNvPr id="25" name="内容占位符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189" indent="0">
              <a:buNone/>
              <a:defRPr sz="1200"/>
            </a:lvl2pPr>
            <a:lvl3pPr marL="914377" indent="0">
              <a:buNone/>
              <a:defRPr sz="1100"/>
            </a:lvl3pPr>
            <a:lvl4pPr marL="1371566" indent="0">
              <a:buNone/>
              <a:defRPr sz="1051"/>
            </a:lvl4pPr>
            <a:lvl5pPr marL="1828754" indent="0">
              <a:buNone/>
              <a:defRPr sz="1051"/>
            </a:lvl5pPr>
          </a:lstStyle>
          <a:p>
            <a:pPr lvl="0" rtl="0"/>
            <a:r>
              <a:rPr lang="zh-CN" altLang="en-US" noProof="0"/>
              <a:t>单击此处添加内容</a:t>
            </a:r>
          </a:p>
        </p:txBody>
      </p:sp>
      <p:sp>
        <p:nvSpPr>
          <p:cNvPr id="21" name="文本占位符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10" y="3788814"/>
            <a:ext cx="2330727" cy="804859"/>
          </a:xfrm>
        </p:spPr>
        <p:txBody>
          <a:bodyPr lIns="0" rIns="0" rtlCol="0" anchor="b">
            <a:noAutofit/>
          </a:bodyPr>
          <a:lstStyle>
            <a:lvl1pPr marL="0" indent="0" algn="ctr">
              <a:buNone/>
              <a:defRPr lang="en-US" sz="32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endParaRPr lang="zh-CN" altLang="en-US" noProof="0"/>
          </a:p>
        </p:txBody>
      </p:sp>
      <p:sp>
        <p:nvSpPr>
          <p:cNvPr id="19" name="文本占位符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10" y="4464812"/>
            <a:ext cx="2330727" cy="438505"/>
          </a:xfrm>
        </p:spPr>
        <p:txBody>
          <a:bodyPr lIns="0" rIns="0" rtlCol="0" anchor="b">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2" name="内容占位符 3">
            <a:extLst>
              <a:ext uri="{FF2B5EF4-FFF2-40B4-BE49-F238E27FC236}">
                <a16:creationId xmlns:a16="http://schemas.microsoft.com/office/drawing/2014/main" id="{C464A9BD-B815-4632-8F54-6EB70E48BAFF}"/>
              </a:ext>
            </a:extLst>
          </p:cNvPr>
          <p:cNvSpPr>
            <a:spLocks noGrp="1"/>
          </p:cNvSpPr>
          <p:nvPr>
            <p:ph sz="half" idx="14"/>
          </p:nvPr>
        </p:nvSpPr>
        <p:spPr>
          <a:xfrm>
            <a:off x="6298610" y="5120724"/>
            <a:ext cx="2330727" cy="853167"/>
          </a:xfrm>
        </p:spPr>
        <p:txBody>
          <a:bodyPr lIns="0" rIns="0" rtlCol="0">
            <a:normAutofit/>
          </a:bodyPr>
          <a:lstStyle>
            <a:lvl1pPr marL="0" indent="0" algn="ctr">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rtl="0"/>
            <a:r>
              <a:rPr lang="zh-CN" altLang="en-US" noProof="0"/>
              <a:t>编辑母版文本样式</a:t>
            </a:r>
          </a:p>
        </p:txBody>
      </p:sp>
      <p:sp>
        <p:nvSpPr>
          <p:cNvPr id="26" name="内容占位符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189" indent="0">
              <a:buNone/>
              <a:defRPr sz="1200"/>
            </a:lvl2pPr>
            <a:lvl3pPr marL="914377" indent="0">
              <a:buNone/>
              <a:defRPr sz="1100"/>
            </a:lvl3pPr>
            <a:lvl4pPr marL="1371566" indent="0">
              <a:buNone/>
              <a:defRPr sz="1051"/>
            </a:lvl4pPr>
            <a:lvl5pPr marL="1828754" indent="0">
              <a:buNone/>
              <a:defRPr sz="1051"/>
            </a:lvl5pPr>
          </a:lstStyle>
          <a:p>
            <a:pPr lvl="0" rtl="0"/>
            <a:r>
              <a:rPr lang="zh-CN" altLang="en-US" noProof="0"/>
              <a:t>单击此处添加内容</a:t>
            </a:r>
          </a:p>
        </p:txBody>
      </p:sp>
      <p:sp>
        <p:nvSpPr>
          <p:cNvPr id="14" name="文本占位符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9"/>
            <a:ext cx="2330727" cy="804859"/>
          </a:xfrm>
        </p:spPr>
        <p:txBody>
          <a:bodyPr lIns="0" rIns="0" rtlCol="0" anchor="b">
            <a:noAutofit/>
          </a:bodyPr>
          <a:lstStyle>
            <a:lvl1pPr marL="0" indent="0" algn="ctr">
              <a:buNone/>
              <a:defRPr lang="en-US" sz="32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endParaRPr lang="zh-CN" altLang="en-US" noProof="0"/>
          </a:p>
        </p:txBody>
      </p:sp>
      <p:sp>
        <p:nvSpPr>
          <p:cNvPr id="23" name="文本占位符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6"/>
            <a:ext cx="2330727" cy="438505"/>
          </a:xfrm>
        </p:spPr>
        <p:txBody>
          <a:bodyPr lIns="0" rIns="0" rtlCol="0" anchor="b">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15" name="内容占位符 3">
            <a:extLst>
              <a:ext uri="{FF2B5EF4-FFF2-40B4-BE49-F238E27FC236}">
                <a16:creationId xmlns:a16="http://schemas.microsoft.com/office/drawing/2014/main" id="{492F9083-A886-4EEB-94D6-1FAE6DC33000}"/>
              </a:ext>
            </a:extLst>
          </p:cNvPr>
          <p:cNvSpPr>
            <a:spLocks noGrp="1"/>
          </p:cNvSpPr>
          <p:nvPr>
            <p:ph sz="half" idx="16"/>
          </p:nvPr>
        </p:nvSpPr>
        <p:spPr>
          <a:xfrm>
            <a:off x="9023074" y="5120368"/>
            <a:ext cx="2330727" cy="853167"/>
          </a:xfrm>
        </p:spPr>
        <p:txBody>
          <a:bodyPr lIns="0" rIns="0" rtlCol="0">
            <a:normAutofit/>
          </a:bodyPr>
          <a:lstStyle>
            <a:lvl1pPr marL="0" indent="0" algn="ctr">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rtl="0"/>
            <a:r>
              <a:rPr lang="zh-CN" altLang="en-US" noProof="0"/>
              <a:t>编辑母版文本样式</a:t>
            </a:r>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 3 列">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42ACEF30-0520-40B3-A1F1-F3D2530563D6}"/>
              </a:ext>
            </a:extLst>
          </p:cNvPr>
          <p:cNvSpPr>
            <a:spLocks noGrp="1"/>
          </p:cNvSpPr>
          <p:nvPr>
            <p:ph type="title" hasCustomPrompt="1"/>
          </p:nvPr>
        </p:nvSpPr>
        <p:spPr>
          <a:xfrm>
            <a:off x="1447800" y="599925"/>
            <a:ext cx="9296400" cy="921933"/>
          </a:xfrm>
        </p:spPr>
        <p:txBody>
          <a:bodyPr rtlCol="0">
            <a:normAutofit/>
          </a:bodyPr>
          <a:lstStyle>
            <a:lvl1pPr algn="l">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dirty="0"/>
              <a:t>单击以编辑模板标题样式</a:t>
            </a:r>
          </a:p>
        </p:txBody>
      </p:sp>
      <p:cxnSp>
        <p:nvCxnSpPr>
          <p:cNvPr id="2" name="直接连接符​​(S)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9" y="2"/>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5" y="0"/>
            <a:ext cx="2471057" cy="26990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内容占位符 9">
            <a:extLst>
              <a:ext uri="{FF2B5EF4-FFF2-40B4-BE49-F238E27FC236}">
                <a16:creationId xmlns:a16="http://schemas.microsoft.com/office/drawing/2014/main" id="{B43549F0-9EAD-CE4F-AB6E-8CC321E58982}"/>
              </a:ext>
            </a:extLst>
          </p:cNvPr>
          <p:cNvSpPr>
            <a:spLocks noGrp="1"/>
          </p:cNvSpPr>
          <p:nvPr>
            <p:ph sz="quarter" idx="23"/>
          </p:nvPr>
        </p:nvSpPr>
        <p:spPr>
          <a:xfrm>
            <a:off x="1447800" y="2121780"/>
            <a:ext cx="9296400" cy="3657320"/>
          </a:xfrm>
        </p:spPr>
        <p:txBody>
          <a:bodyPr/>
          <a:lstStyle>
            <a:lvl1pPr>
              <a:lnSpc>
                <a:spcPct val="100000"/>
              </a:lnSpc>
              <a:spcBef>
                <a:spcPts val="2000"/>
              </a:spcBef>
              <a:defRPr/>
            </a:lvl1pPr>
            <a:lvl2pPr>
              <a:lnSpc>
                <a:spcPct val="100000"/>
              </a:lnSpc>
              <a:spcBef>
                <a:spcPts val="2000"/>
              </a:spcBef>
              <a:defRPr/>
            </a:lvl2pPr>
            <a:lvl3pPr>
              <a:lnSpc>
                <a:spcPct val="100000"/>
              </a:lnSpc>
              <a:spcBef>
                <a:spcPts val="2000"/>
              </a:spcBef>
              <a:defRPr/>
            </a:lvl3pPr>
            <a:lvl4pPr>
              <a:lnSpc>
                <a:spcPct val="100000"/>
              </a:lnSpc>
              <a:spcBef>
                <a:spcPts val="2000"/>
              </a:spcBef>
              <a:defRPr/>
            </a:lvl4pPr>
            <a:lvl5pPr>
              <a:lnSpc>
                <a:spcPct val="100000"/>
              </a:lnSpc>
              <a:spcBef>
                <a:spcPts val="2000"/>
              </a:spcBef>
              <a:defRPr/>
            </a:lvl5pPr>
          </a:lstStyle>
          <a:p>
            <a:pPr lvl="0"/>
            <a:r>
              <a:rPr kumimoji="1" lang="zh-CN" altLang="en-US" dirty="0"/>
              <a:t>编辑母版文本样式</a:t>
            </a:r>
          </a:p>
          <a:p>
            <a:pPr lvl="1"/>
            <a:r>
              <a:rPr kumimoji="1" lang="zh-CN" altLang="en-US" dirty="0"/>
              <a:t>第二级</a:t>
            </a:r>
          </a:p>
          <a:p>
            <a:pPr lvl="2"/>
            <a:r>
              <a:rPr kumimoji="1" lang="zh-CN" altLang="en-US" dirty="0"/>
              <a:t>第三级</a:t>
            </a:r>
          </a:p>
          <a:p>
            <a:pPr lvl="3"/>
            <a:r>
              <a:rPr kumimoji="1" lang="zh-CN" altLang="en-US" dirty="0"/>
              <a:t>第四级</a:t>
            </a:r>
          </a:p>
          <a:p>
            <a:pPr lvl="4"/>
            <a:r>
              <a:rPr kumimoji="1" lang="zh-CN" altLang="en-US" dirty="0"/>
              <a:t>第五级</a:t>
            </a:r>
          </a:p>
        </p:txBody>
      </p:sp>
      <p:sp>
        <p:nvSpPr>
          <p:cNvPr id="16" name="页脚占位符 15">
            <a:extLst>
              <a:ext uri="{FF2B5EF4-FFF2-40B4-BE49-F238E27FC236}">
                <a16:creationId xmlns:a16="http://schemas.microsoft.com/office/drawing/2014/main" id="{1C05E7C8-C742-3C4F-93A2-A50D56DC9701}"/>
              </a:ext>
            </a:extLst>
          </p:cNvPr>
          <p:cNvSpPr>
            <a:spLocks noGrp="1"/>
          </p:cNvSpPr>
          <p:nvPr>
            <p:ph type="ftr" sz="quarter" idx="25"/>
          </p:nvPr>
        </p:nvSpPr>
        <p:spPr/>
        <p:txBody>
          <a:bodyPr/>
          <a:lstStyle/>
          <a:p>
            <a:r>
              <a:rPr lang="zh-CN" altLang="en-US"/>
              <a:t>吉林大学◆计算机科学与技术学院                                 共</a:t>
            </a:r>
            <a:r>
              <a:rPr lang="en-US" altLang="zh-CN"/>
              <a:t>42</a:t>
            </a:r>
            <a:r>
              <a:rPr lang="zh-CN" altLang="en-US"/>
              <a:t>页</a:t>
            </a:r>
            <a:endParaRPr lang="zh-CN" altLang="en-US" dirty="0"/>
          </a:p>
        </p:txBody>
      </p:sp>
      <p:sp>
        <p:nvSpPr>
          <p:cNvPr id="18" name="幻灯片编号占位符 17">
            <a:extLst>
              <a:ext uri="{FF2B5EF4-FFF2-40B4-BE49-F238E27FC236}">
                <a16:creationId xmlns:a16="http://schemas.microsoft.com/office/drawing/2014/main" id="{E11EEEC5-629D-8B48-82D1-5B10AB760DFF}"/>
              </a:ext>
            </a:extLst>
          </p:cNvPr>
          <p:cNvSpPr>
            <a:spLocks noGrp="1"/>
          </p:cNvSpPr>
          <p:nvPr>
            <p:ph type="sldNum" sz="quarter" idx="26"/>
          </p:nvPr>
        </p:nvSpPr>
        <p:spPr/>
        <p:txBody>
          <a:body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992658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摘要">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1" cy="1204912"/>
          </a:xfrm>
        </p:spPr>
        <p:txBody>
          <a:bodyPr rtlCol="0" anchor="b">
            <a:normAutofit/>
          </a:bodyPr>
          <a:lstStyle>
            <a:lvl1pP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1" cy="1525588"/>
          </a:xfrm>
        </p:spPr>
        <p:txBody>
          <a:bodyPr rtlCol="0" anchor="b">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rtl="0"/>
            <a:r>
              <a:rPr lang="zh-CN" altLang="en-US" noProof="0"/>
              <a:t>编辑母版文本样式</a:t>
            </a:r>
          </a:p>
        </p:txBody>
      </p:sp>
      <p:sp>
        <p:nvSpPr>
          <p:cNvPr id="22" name="页脚占位符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2"/>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24" name="幻灯片编号占位符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结束语">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8"/>
            <a:ext cx="4179571" cy="1524735"/>
          </a:xfrm>
        </p:spPr>
        <p:txBody>
          <a:bodyPr rtlCol="0" anchor="b">
            <a:noAutofit/>
          </a:bodyPr>
          <a:lstStyle>
            <a:lvl1pPr algn="l">
              <a:defRPr sz="3200" spc="151" baseline="0">
                <a:solidFill>
                  <a:schemeClr val="tx1">
                    <a:lumMod val="75000"/>
                    <a:lumOff val="25000"/>
                  </a:schemeClr>
                </a:solidFill>
              </a:defRPr>
            </a:lvl1pPr>
          </a:lstStyle>
          <a:p>
            <a:pPr rtl="0"/>
            <a:r>
              <a:rPr lang="zh-CN" altLang="en-US" noProof="0"/>
              <a:t>单击以编辑模板标题样式</a:t>
            </a:r>
          </a:p>
        </p:txBody>
      </p:sp>
      <p:sp>
        <p:nvSpPr>
          <p:cNvPr id="3" name="副标题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5"/>
            <a:ext cx="4179571" cy="2004161"/>
          </a:xfrm>
        </p:spPr>
        <p:txBody>
          <a:bodyPr rtlCol="0">
            <a:normAutofit/>
          </a:bodyPr>
          <a:lstStyle>
            <a:lvl1pPr marL="0" indent="0" algn="l">
              <a:lnSpc>
                <a:spcPct val="150000"/>
              </a:lnSpc>
              <a:buNone/>
              <a:defRPr sz="1400" spc="51" baseline="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rtl="0"/>
            <a:r>
              <a:rPr lang="zh-CN" altLang="en-US" noProof="0"/>
              <a:t>单击以编辑母版副标题样式</a:t>
            </a:r>
          </a:p>
        </p:txBody>
      </p:sp>
      <p:sp>
        <p:nvSpPr>
          <p:cNvPr id="10" name="页脚占位符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2" y="6356352"/>
            <a:ext cx="2661557" cy="365125"/>
          </a:xfrm>
        </p:spPr>
        <p:txBody>
          <a:bodyPr rtlCol="0"/>
          <a:lstStyle>
            <a:lvl1pPr>
              <a:defRPr sz="900"/>
            </a:lvl1pPr>
          </a:lstStyle>
          <a:p>
            <a:r>
              <a:rPr lang="zh-CN" altLang="en-US"/>
              <a:t>吉林大学◆计算机科学与技术学院                                 共</a:t>
            </a:r>
            <a:r>
              <a:rPr lang="en-US" altLang="zh-CN"/>
              <a:t>42</a:t>
            </a:r>
            <a:r>
              <a:rPr lang="zh-CN" altLang="en-US"/>
              <a:t>页</a:t>
            </a:r>
            <a:endParaRPr lang="zh-CN" altLang="en-US" dirty="0"/>
          </a:p>
        </p:txBody>
      </p:sp>
      <p:sp>
        <p:nvSpPr>
          <p:cNvPr id="11" name="幻灯片编号占位符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9" y="6356352"/>
            <a:ext cx="1774371" cy="365125"/>
          </a:xfrm>
        </p:spPr>
        <p:txBody>
          <a:bodyPr rtlCol="0"/>
          <a:lstStyle>
            <a:lvl1pPr>
              <a:defRPr sz="900"/>
            </a:lvl1pPr>
          </a:lstStyle>
          <a:p>
            <a:pPr rtl="0"/>
            <a:fld id="{B5CEABB6-07DC-46E8-9B57-56EC44A396E5}" type="slidenum">
              <a:rPr lang="en-US" altLang="zh-CN" noProof="0" smtClean="0"/>
              <a:t>‹#›</a:t>
            </a:fld>
            <a:endParaRPr lang="zh-CN" altLang="en-US"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martArt">
    <p:bg>
      <p:bgRef idx="1001">
        <a:schemeClr val="bg1"/>
      </p:bgRef>
    </p:bg>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D7EC8D66-5770-2C43-ACF5-C7608B3C883F}"/>
              </a:ext>
            </a:extLst>
          </p:cNvPr>
          <p:cNvSpPr>
            <a:spLocks noGrp="1"/>
          </p:cNvSpPr>
          <p:nvPr>
            <p:ph sz="quarter" idx="13" hasCustomPrompt="1"/>
          </p:nvPr>
        </p:nvSpPr>
        <p:spPr>
          <a:xfrm>
            <a:off x="325464" y="365127"/>
            <a:ext cx="11866536" cy="5469295"/>
          </a:xfrm>
        </p:spPr>
        <p:txBody>
          <a:bodyPr/>
          <a:lstStyle>
            <a:lvl1pPr marL="0" indent="0">
              <a:lnSpc>
                <a:spcPct val="100000"/>
              </a:lnSpc>
              <a:spcBef>
                <a:spcPts val="300"/>
              </a:spcBef>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5" indent="0">
              <a:buNone/>
              <a:defRPr>
                <a:latin typeface="Consolas" panose="020B0609020204030204" pitchFamily="49" charset="0"/>
                <a:cs typeface="Consolas" panose="020B0609020204030204" pitchFamily="49" charset="0"/>
              </a:defRPr>
            </a:lvl5pPr>
          </a:lstStyle>
          <a:p>
            <a:pPr lvl="0"/>
            <a:r>
              <a:rPr kumimoji="1" lang="en-US" altLang="zh-CN" dirty="0"/>
              <a:t>codes</a:t>
            </a:r>
            <a:endParaRPr kumimoji="1" lang="zh-CN" altLang="en-US" dirty="0"/>
          </a:p>
        </p:txBody>
      </p:sp>
      <p:sp>
        <p:nvSpPr>
          <p:cNvPr id="2" name="标题 1">
            <a:extLst>
              <a:ext uri="{FF2B5EF4-FFF2-40B4-BE49-F238E27FC236}">
                <a16:creationId xmlns:a16="http://schemas.microsoft.com/office/drawing/2014/main" id="{EE5C4E19-B78B-4E39-B661-7E6A2E6C5002}"/>
              </a:ext>
            </a:extLst>
          </p:cNvPr>
          <p:cNvSpPr>
            <a:spLocks noGrp="1"/>
          </p:cNvSpPr>
          <p:nvPr>
            <p:ph type="title" hasCustomPrompt="1"/>
          </p:nvPr>
        </p:nvSpPr>
        <p:spPr>
          <a:xfrm>
            <a:off x="10954073" y="365127"/>
            <a:ext cx="799453" cy="5469295"/>
          </a:xfrm>
        </p:spPr>
        <p:txBody>
          <a:bodyPr vert="eaVert"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dirty="0"/>
              <a:t>单击以编辑模板标题样式</a:t>
            </a:r>
          </a:p>
        </p:txBody>
      </p:sp>
      <p:sp>
        <p:nvSpPr>
          <p:cNvPr id="4" name="页脚占位符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5" name="灯片编号占位符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579718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议程​​">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1" y="1020447"/>
            <a:ext cx="3171825" cy="1325563"/>
          </a:xfrm>
        </p:spPr>
        <p:txBody>
          <a:bodyPr rtlCol="0" anchor="b">
            <a:normAutofit/>
          </a:bodyPr>
          <a:lstStyle>
            <a:lvl1pPr>
              <a:defRPr sz="2800"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3" name="内容占位符 2">
            <a:extLst>
              <a:ext uri="{FF2B5EF4-FFF2-40B4-BE49-F238E27FC236}">
                <a16:creationId xmlns:a16="http://schemas.microsoft.com/office/drawing/2014/main" id="{2DA41CE6-5A88-4C5C-B2A4-6A5D2153B16F}"/>
              </a:ext>
            </a:extLst>
          </p:cNvPr>
          <p:cNvSpPr>
            <a:spLocks noGrp="1"/>
          </p:cNvSpPr>
          <p:nvPr>
            <p:ph idx="1"/>
          </p:nvPr>
        </p:nvSpPr>
        <p:spPr>
          <a:xfrm>
            <a:off x="1333501" y="2924177"/>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5" y="6356351"/>
            <a:ext cx="24828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6" name="幻灯片编号占位符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2"/>
            <a:ext cx="98755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63127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日程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1" y="5509419"/>
            <a:ext cx="4082143" cy="585788"/>
          </a:xfrm>
        </p:spPr>
        <p:txBody>
          <a:bodyPr rtlCol="0">
            <a:normAutofit/>
          </a:bodyPr>
          <a:lstStyle>
            <a:lvl1pP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单击此处编辑标题</a:t>
            </a:r>
          </a:p>
        </p:txBody>
      </p:sp>
      <p:sp>
        <p:nvSpPr>
          <p:cNvPr id="16" name="文本占位符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9" y="1481138"/>
            <a:ext cx="2141764" cy="514350"/>
          </a:xfrm>
        </p:spPr>
        <p:txBody>
          <a:bodyPr rtlCol="0" anchor="ctr">
            <a:noAutofit/>
          </a:bodyPr>
          <a:lstStyle>
            <a:lvl1pPr marL="0" indent="0" algn="r">
              <a:buNone/>
              <a:defRPr sz="1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7" name="文本占位符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8" name="文本占位符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1" y="3633788"/>
            <a:ext cx="2141764" cy="514350"/>
          </a:xfrm>
        </p:spPr>
        <p:txBody>
          <a:bodyPr rtlCol="0" anchor="ctr">
            <a:noAutofit/>
          </a:bodyPr>
          <a:lstStyle>
            <a:lvl1pPr marL="0" indent="0" algn="r">
              <a:buNone/>
              <a:defRPr sz="1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9" name="文本占位符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1" y="4710114"/>
            <a:ext cx="2141764" cy="514350"/>
          </a:xfrm>
        </p:spPr>
        <p:txBody>
          <a:bodyPr rtlCol="0" anchor="ctr">
            <a:noAutofit/>
          </a:bodyPr>
          <a:lstStyle>
            <a:lvl1pPr marL="0" indent="0" algn="r">
              <a:buNone/>
              <a:defRPr sz="1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34" name="文本占位符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7" y="1594478"/>
            <a:ext cx="5539095" cy="1010842"/>
          </a:xfrm>
        </p:spPr>
        <p:txBody>
          <a:bodyPr rtlCol="0" anchor="t">
            <a:normAutofit/>
          </a:bodyPr>
          <a:lstStyle>
            <a:lvl1pPr marL="0" indent="0" algn="l">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5" name="文本占位符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30" y="2682564"/>
            <a:ext cx="5539095" cy="1010842"/>
          </a:xfrm>
        </p:spPr>
        <p:txBody>
          <a:bodyPr rtlCol="0" anchor="t">
            <a:normAutofit/>
          </a:bodyPr>
          <a:lstStyle>
            <a:lvl1pPr marL="0" indent="0" algn="l">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6" name="文本占位符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539095" cy="1010842"/>
          </a:xfrm>
        </p:spPr>
        <p:txBody>
          <a:bodyPr rtlCol="0" anchor="t">
            <a:normAutofit/>
          </a:bodyPr>
          <a:lstStyle>
            <a:lvl1pPr marL="0" indent="0" algn="l">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7" name="文本占位符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1" y="4824430"/>
            <a:ext cx="5539095" cy="1010842"/>
          </a:xfrm>
        </p:spPr>
        <p:txBody>
          <a:bodyPr rtlCol="0" anchor="t">
            <a:normAutofit/>
          </a:bodyPr>
          <a:lstStyle>
            <a:lvl1pPr marL="0" indent="0" algn="l">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cxnSp>
        <p:nvCxnSpPr>
          <p:cNvPr id="3" name="直接连接符​​(S)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6"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接连接符​​(S)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接连接符​​(S)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接连接符​​(S)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4"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6" name="页脚占位符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2"/>
            <a:ext cx="1808712" cy="365125"/>
          </a:xfrm>
        </p:spPr>
        <p:txBody>
          <a:bodyPr rtlCol="0"/>
          <a:lstStyle>
            <a:lvl1pPr algn="l">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7" name="灯片编号占位符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5" y="6356352"/>
            <a:ext cx="54292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3052812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 3 列">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5" name="文本占位符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1" y="2563125"/>
            <a:ext cx="4031945" cy="365125"/>
          </a:xfrm>
        </p:spPr>
        <p:txBody>
          <a:bodyPr rtlCol="0">
            <a:normAutofit/>
          </a:bodyPr>
          <a:lstStyle>
            <a:lvl1pPr marL="0" indent="0" algn="ctr">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7" name="文本占位符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5" y="3070348"/>
            <a:ext cx="4031031"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1" name="文本占位符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5" y="2563125"/>
            <a:ext cx="4031945" cy="365125"/>
          </a:xfrm>
        </p:spPr>
        <p:txBody>
          <a:bodyPr rtlCol="0">
            <a:normAutofit/>
          </a:bodyPr>
          <a:lstStyle>
            <a:lvl1pPr marL="0" indent="0" algn="ctr">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32" name="文本占位符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1"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3" name="文本占位符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901" y="4319433"/>
            <a:ext cx="4031945" cy="365125"/>
          </a:xfrm>
        </p:spPr>
        <p:txBody>
          <a:bodyPr rtlCol="0">
            <a:normAutofit/>
          </a:bodyPr>
          <a:lstStyle>
            <a:lvl1pPr marL="0" indent="0" algn="ctr">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34" name="文本占位符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3" y="4826656"/>
            <a:ext cx="4031031"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2" name="文本占位符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2" y="4319433"/>
            <a:ext cx="4031945" cy="365125"/>
          </a:xfrm>
        </p:spPr>
        <p:txBody>
          <a:bodyPr rtlCol="0">
            <a:normAutofit/>
          </a:bodyPr>
          <a:lstStyle>
            <a:lvl1pPr marL="0" indent="0" algn="ctr">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13" name="文本占位符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1"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4" name="页脚占位符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5" name="灯片编号占位符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2" name="直接连接符​​(S)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9" y="2"/>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5" y="0"/>
            <a:ext cx="2471057" cy="2699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2 列">
    <p:bg>
      <p:bgPr>
        <a:solidFill>
          <a:schemeClr val="bg1"/>
        </a:solidFill>
        <a:effectLst/>
      </p:bgPr>
    </p:bg>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7"/>
            <a:ext cx="3139440" cy="1325563"/>
          </a:xfrm>
        </p:spPr>
        <p:txBody>
          <a:bodyPr rtlCol="0" anchor="b">
            <a:normAutofit/>
          </a:bodyPr>
          <a:lstStyle>
            <a:lvl1pPr algn="l">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5" name="文本占位符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5" y="1530637"/>
            <a:ext cx="5433204" cy="365125"/>
          </a:xfrm>
        </p:spPr>
        <p:txBody>
          <a:bodyPr rtlCol="0">
            <a:normAutofit/>
          </a:bodyPr>
          <a:lstStyle>
            <a:lvl1pPr marL="0" indent="0">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7" name="文本占位符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9"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6" name="文本占位符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5" y="2630433"/>
            <a:ext cx="5433204" cy="365125"/>
          </a:xfrm>
        </p:spPr>
        <p:txBody>
          <a:bodyPr rtlCol="0">
            <a:normAutofit/>
          </a:bodyPr>
          <a:lstStyle>
            <a:lvl1pPr marL="0" indent="0">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8" name="文本占位符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9"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9" name="文本占位符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5" y="3730229"/>
            <a:ext cx="5433204" cy="365125"/>
          </a:xfrm>
        </p:spPr>
        <p:txBody>
          <a:bodyPr rtlCol="0">
            <a:normAutofit/>
          </a:bodyPr>
          <a:lstStyle>
            <a:lvl1pPr marL="0" indent="0">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0" name="文本占位符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9"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3" name="文本占位符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7" y="4830026"/>
            <a:ext cx="5433204" cy="365125"/>
          </a:xfrm>
        </p:spPr>
        <p:txBody>
          <a:bodyPr rtlCol="0">
            <a:normAutofit/>
          </a:bodyPr>
          <a:lstStyle>
            <a:lvl1pPr marL="0" indent="0">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4" name="文本占位符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1"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4" name="页脚占位符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2"/>
            <a:ext cx="32439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5" name="灯片编号占位符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8" y="6356352"/>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306195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简介">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1" cy="1204912"/>
          </a:xfrm>
        </p:spPr>
        <p:txBody>
          <a:bodyPr rtlCol="0" anchor="b">
            <a:normAutofit/>
          </a:bodyPr>
          <a:lstStyle>
            <a:lvl1pP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1" cy="1525588"/>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rtl="0"/>
            <a:r>
              <a:rPr lang="zh-CN" altLang="en-US" noProof="0"/>
              <a:t>编辑母版文本样式</a:t>
            </a:r>
          </a:p>
        </p:txBody>
      </p:sp>
      <p:sp>
        <p:nvSpPr>
          <p:cNvPr id="10" name="页脚占位符 7">
            <a:extLst>
              <a:ext uri="{FF2B5EF4-FFF2-40B4-BE49-F238E27FC236}">
                <a16:creationId xmlns:a16="http://schemas.microsoft.com/office/drawing/2014/main" id="{3A927BE5-2F4C-4EBD-9093-C4ED6E3025B1}"/>
              </a:ext>
            </a:extLst>
          </p:cNvPr>
          <p:cNvSpPr>
            <a:spLocks noGrp="1"/>
          </p:cNvSpPr>
          <p:nvPr>
            <p:ph type="ftr" sz="quarter" idx="11"/>
          </p:nvPr>
        </p:nvSpPr>
        <p:spPr>
          <a:xfrm>
            <a:off x="3970606" y="6356352"/>
            <a:ext cx="299693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dirty="0"/>
              <a:t>吉林大学◆计算机科学与技术学院                                 共</a:t>
            </a:r>
            <a:r>
              <a:rPr lang="en-US" altLang="zh-CN" dirty="0"/>
              <a:t>42</a:t>
            </a:r>
            <a:r>
              <a:rPr lang="zh-CN" altLang="en-US" dirty="0"/>
              <a:t>页</a:t>
            </a:r>
          </a:p>
        </p:txBody>
      </p:sp>
      <p:sp>
        <p:nvSpPr>
          <p:cNvPr id="11" name="幻灯片编号占位符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2932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分节符">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49" y="2571237"/>
            <a:ext cx="4179571" cy="1715531"/>
          </a:xfrm>
        </p:spPr>
        <p:txBody>
          <a:bodyPr rtlCol="0" anchor="ctr">
            <a:noAutofit/>
          </a:bodyPr>
          <a:lstStyle>
            <a:lvl1pPr algn="l">
              <a:defRPr sz="3600"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Tree>
    <p:extLst>
      <p:ext uri="{BB962C8B-B14F-4D97-AF65-F5344CB8AC3E}">
        <p14:creationId xmlns:p14="http://schemas.microsoft.com/office/powerpoint/2010/main" val="3228668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4C17E5-24ED-44BC-BA50-02EF903552E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6" name="幻灯片编号占位符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701" r:id="rId2"/>
    <p:sldLayoutId id="2147483702" r:id="rId3"/>
    <p:sldLayoutId id="2147483668" r:id="rId4"/>
    <p:sldLayoutId id="2147483670" r:id="rId5"/>
    <p:sldLayoutId id="2147483688" r:id="rId6"/>
    <p:sldLayoutId id="2147483694" r:id="rId7"/>
    <p:sldLayoutId id="2147483697" r:id="rId8"/>
    <p:sldLayoutId id="2147483673" r:id="rId9"/>
    <p:sldLayoutId id="2147483676" r:id="rId10"/>
    <p:sldLayoutId id="2147483672" r:id="rId11"/>
    <p:sldLayoutId id="2147483699" r:id="rId12"/>
    <p:sldLayoutId id="2147483671" r:id="rId13"/>
    <p:sldLayoutId id="2147483700" r:id="rId14"/>
    <p:sldLayoutId id="2147483692" r:id="rId15"/>
    <p:sldLayoutId id="2147483681" r:id="rId16"/>
    <p:sldLayoutId id="2147483674" r:id="rId17"/>
    <p:sldLayoutId id="2147483675" r:id="rId18"/>
    <p:sldLayoutId id="2147483696" r:id="rId19"/>
    <p:sldLayoutId id="2147483677" r:id="rId20"/>
    <p:sldLayoutId id="2147483678" r:id="rId21"/>
  </p:sldLayoutIdLst>
  <p:hf sldNum="0" hdr="0" ftr="0" dt="0"/>
  <p:txStyles>
    <p:titleStyle>
      <a:lvl1pPr algn="l" defTabSz="914377" rtl="0" eaLnBrk="1" latinLnBrk="0" hangingPunct="1">
        <a:lnSpc>
          <a:spcPct val="90000"/>
        </a:lnSpc>
        <a:spcBef>
          <a:spcPct val="0"/>
        </a:spcBef>
        <a:buNone/>
        <a:defRPr sz="440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3-5-4&#23384;&#20648;&#22120;&#8212;&#8212;&#23384;&#20648;&#22120;&#22411;&#25805;&#20316;&#30340;&#36816;&#31639;&#27969;&#27700;&#32447;.exe" TargetMode="External"/><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3-5-7CRAY-1&#30340;&#22522;&#26412;&#32467;&#26500;.exe"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5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customXml" Target="../ink/ink1.xml"/><Relationship Id="rId4" Type="http://schemas.openxmlformats.org/officeDocument/2006/relationships/image" Target="../media/image44.emf"/></Relationships>
</file>

<file path=ppt/slides/_rels/slide6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6.wmf"/><Relationship Id="rId4" Type="http://schemas.openxmlformats.org/officeDocument/2006/relationships/image" Target="../media/image4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jpeg"/></Relationships>
</file>

<file path=ppt/slides/_rels/slide7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815C6-3AD0-46E6-A74A-1967BD91AF50}"/>
              </a:ext>
            </a:extLst>
          </p:cNvPr>
          <p:cNvSpPr>
            <a:spLocks noGrp="1"/>
          </p:cNvSpPr>
          <p:nvPr>
            <p:ph type="ctrTitle"/>
          </p:nvPr>
        </p:nvSpPr>
        <p:spPr>
          <a:xfrm>
            <a:off x="1444752" y="1411224"/>
            <a:ext cx="9173412" cy="1122203"/>
          </a:xfrm>
        </p:spPr>
        <p:txBody>
          <a:bodyPr rtlCol="0"/>
          <a:lstStyle/>
          <a:p>
            <a:pPr rtl="0"/>
            <a:r>
              <a:rPr lang="zh-CN" altLang="en-US" dirty="0"/>
              <a:t>第</a:t>
            </a:r>
            <a:r>
              <a:rPr lang="en-US" altLang="zh-CN" dirty="0"/>
              <a:t>4</a:t>
            </a:r>
            <a:r>
              <a:rPr lang="zh-CN" altLang="en-US" dirty="0"/>
              <a:t>章</a:t>
            </a:r>
            <a:r>
              <a:rPr lang="zh-Hans" altLang="en-US" dirty="0"/>
              <a:t> </a:t>
            </a:r>
            <a:r>
              <a:rPr lang="en-US" altLang="zh-Hans" dirty="0"/>
              <a:t>-</a:t>
            </a:r>
            <a:r>
              <a:rPr lang="zh-Hans" altLang="en-US" dirty="0"/>
              <a:t> </a:t>
            </a:r>
            <a:r>
              <a:rPr lang="zh-CN" altLang="en-US" dirty="0"/>
              <a:t>数据级并行：向量体系结构和</a:t>
            </a:r>
            <a:r>
              <a:rPr lang="en-US" altLang="zh-CN" dirty="0"/>
              <a:t>GPU</a:t>
            </a:r>
            <a:endParaRPr lang="zh-CN" altLang="en-US" dirty="0"/>
          </a:p>
        </p:txBody>
      </p:sp>
      <p:sp>
        <p:nvSpPr>
          <p:cNvPr id="3" name="副标题 2">
            <a:extLst>
              <a:ext uri="{FF2B5EF4-FFF2-40B4-BE49-F238E27FC236}">
                <a16:creationId xmlns:a16="http://schemas.microsoft.com/office/drawing/2014/main" id="{1901B20D-4C28-4DA3-ABBD-718C22A5E58B}"/>
              </a:ext>
            </a:extLst>
          </p:cNvPr>
          <p:cNvSpPr>
            <a:spLocks noGrp="1"/>
          </p:cNvSpPr>
          <p:nvPr>
            <p:ph type="subTitle" idx="1"/>
          </p:nvPr>
        </p:nvSpPr>
        <p:spPr>
          <a:xfrm>
            <a:off x="2673435" y="3022506"/>
            <a:ext cx="6497946" cy="441377"/>
          </a:xfrm>
        </p:spPr>
        <p:txBody>
          <a:bodyPr rtlCol="0">
            <a:normAutofit/>
          </a:bodyPr>
          <a:lstStyle/>
          <a:p>
            <a:r>
              <a:rPr lang="en-US" altLang="zh-CN" dirty="0"/>
              <a:t>Chapter 4 - Data-Level Parallelism: Vector and GPU Architectures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19FB5-4729-5043-A901-C71FA7AF3057}"/>
              </a:ext>
            </a:extLst>
          </p:cNvPr>
          <p:cNvSpPr>
            <a:spLocks noGrp="1"/>
          </p:cNvSpPr>
          <p:nvPr>
            <p:ph type="title"/>
          </p:nvPr>
        </p:nvSpPr>
        <p:spPr>
          <a:xfrm>
            <a:off x="1447800" y="323748"/>
            <a:ext cx="9296400" cy="921933"/>
          </a:xfrm>
        </p:spPr>
        <p:txBody>
          <a:bodyPr/>
          <a:lstStyle/>
          <a:p>
            <a:r>
              <a:rPr kumimoji="1" lang="zh-CN" altLang="en-US" dirty="0"/>
              <a:t>数据级并行</a:t>
            </a:r>
            <a:r>
              <a:rPr kumimoji="1" lang="en-US" altLang="zh-CN" dirty="0"/>
              <a:t>——</a:t>
            </a:r>
            <a:r>
              <a:rPr kumimoji="1" lang="zh-CN" altLang="en-US" dirty="0"/>
              <a:t>向量体系结构和</a:t>
            </a:r>
            <a:r>
              <a:rPr kumimoji="1" lang="en-US" altLang="zh-CN" dirty="0"/>
              <a:t>GPU</a:t>
            </a:r>
            <a:endParaRPr kumimoji="1" lang="zh-CN" altLang="en-US" dirty="0"/>
          </a:p>
        </p:txBody>
      </p:sp>
      <p:pic>
        <p:nvPicPr>
          <p:cNvPr id="7" name="内容占位符 6">
            <a:extLst>
              <a:ext uri="{FF2B5EF4-FFF2-40B4-BE49-F238E27FC236}">
                <a16:creationId xmlns:a16="http://schemas.microsoft.com/office/drawing/2014/main" id="{BAE4CBD6-3A55-C14F-B57E-0A625EA0EB0E}"/>
              </a:ext>
            </a:extLst>
          </p:cNvPr>
          <p:cNvPicPr>
            <a:picLocks noGrp="1" noChangeAspect="1"/>
          </p:cNvPicPr>
          <p:nvPr>
            <p:ph sz="quarter" idx="23"/>
          </p:nvPr>
        </p:nvPicPr>
        <p:blipFill>
          <a:blip r:embed="rId2">
            <a:clrChange>
              <a:clrFrom>
                <a:srgbClr val="FFFFFF"/>
              </a:clrFrom>
              <a:clrTo>
                <a:srgbClr val="FFFFFF">
                  <a:alpha val="0"/>
                </a:srgbClr>
              </a:clrTo>
            </a:clrChange>
          </a:blip>
          <a:stretch>
            <a:fillRect/>
          </a:stretch>
        </p:blipFill>
        <p:spPr>
          <a:xfrm>
            <a:off x="1192160" y="1303767"/>
            <a:ext cx="4441723" cy="4908751"/>
          </a:xfrm>
          <a:prstGeom prst="rect">
            <a:avLst/>
          </a:prstGeom>
        </p:spPr>
      </p:pic>
      <p:pic>
        <p:nvPicPr>
          <p:cNvPr id="8" name="图片 7">
            <a:extLst>
              <a:ext uri="{FF2B5EF4-FFF2-40B4-BE49-F238E27FC236}">
                <a16:creationId xmlns:a16="http://schemas.microsoft.com/office/drawing/2014/main" id="{76E16311-B1EB-E14A-84E3-2D24C78A6BD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43211" y="1303767"/>
            <a:ext cx="5437512" cy="4508022"/>
          </a:xfrm>
          <a:prstGeom prst="rect">
            <a:avLst/>
          </a:prstGeom>
        </p:spPr>
      </p:pic>
      <p:sp>
        <p:nvSpPr>
          <p:cNvPr id="9" name="文本框 8">
            <a:extLst>
              <a:ext uri="{FF2B5EF4-FFF2-40B4-BE49-F238E27FC236}">
                <a16:creationId xmlns:a16="http://schemas.microsoft.com/office/drawing/2014/main" id="{14AAE5A2-7296-1149-8953-147CA061CFC7}"/>
              </a:ext>
            </a:extLst>
          </p:cNvPr>
          <p:cNvSpPr txBox="1"/>
          <p:nvPr/>
        </p:nvSpPr>
        <p:spPr>
          <a:xfrm>
            <a:off x="2317056" y="6268227"/>
            <a:ext cx="1569660" cy="369332"/>
          </a:xfrm>
          <a:prstGeom prst="rect">
            <a:avLst/>
          </a:prstGeom>
          <a:noFill/>
        </p:spPr>
        <p:txBody>
          <a:bodyPr wrap="none" rtlCol="0">
            <a:spAutoFit/>
          </a:bodyPr>
          <a:lstStyle/>
          <a:p>
            <a:r>
              <a:rPr kumimoji="1" lang="zh-CN" altLang="en-US" dirty="0"/>
              <a:t>向量体系结构</a:t>
            </a:r>
          </a:p>
        </p:txBody>
      </p:sp>
      <p:sp>
        <p:nvSpPr>
          <p:cNvPr id="10" name="文本框 9">
            <a:extLst>
              <a:ext uri="{FF2B5EF4-FFF2-40B4-BE49-F238E27FC236}">
                <a16:creationId xmlns:a16="http://schemas.microsoft.com/office/drawing/2014/main" id="{8929C34B-AE8C-474B-8DA3-7E63C0674ACD}"/>
              </a:ext>
            </a:extLst>
          </p:cNvPr>
          <p:cNvSpPr txBox="1"/>
          <p:nvPr/>
        </p:nvSpPr>
        <p:spPr>
          <a:xfrm>
            <a:off x="8663648" y="6085938"/>
            <a:ext cx="596638" cy="369332"/>
          </a:xfrm>
          <a:prstGeom prst="rect">
            <a:avLst/>
          </a:prstGeom>
          <a:noFill/>
        </p:spPr>
        <p:txBody>
          <a:bodyPr wrap="none" rtlCol="0">
            <a:spAutoFit/>
          </a:bodyPr>
          <a:lstStyle/>
          <a:p>
            <a:r>
              <a:rPr kumimoji="1" lang="en-US" altLang="zh-CN" dirty="0"/>
              <a:t>GPU</a:t>
            </a:r>
            <a:endParaRPr kumimoji="1" lang="zh-CN" altLang="en-US" dirty="0"/>
          </a:p>
        </p:txBody>
      </p:sp>
    </p:spTree>
    <p:extLst>
      <p:ext uri="{BB962C8B-B14F-4D97-AF65-F5344CB8AC3E}">
        <p14:creationId xmlns:p14="http://schemas.microsoft.com/office/powerpoint/2010/main" val="54454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8E5DF-6734-DA4E-AEF0-0D06EE8688CD}"/>
              </a:ext>
            </a:extLst>
          </p:cNvPr>
          <p:cNvSpPr>
            <a:spLocks noGrp="1"/>
          </p:cNvSpPr>
          <p:nvPr>
            <p:ph type="title"/>
          </p:nvPr>
        </p:nvSpPr>
        <p:spPr/>
        <p:txBody>
          <a:bodyPr/>
          <a:lstStyle/>
          <a:p>
            <a:r>
              <a:rPr kumimoji="1" lang="zh-CN" altLang="en-US" dirty="0"/>
              <a:t>数据级并行</a:t>
            </a:r>
            <a:r>
              <a:rPr kumimoji="1" lang="en-US" altLang="zh-CN" dirty="0"/>
              <a:t>——</a:t>
            </a:r>
            <a:r>
              <a:rPr kumimoji="1" lang="zh-CN" altLang="en-US" dirty="0"/>
              <a:t>向量体系结构和</a:t>
            </a:r>
            <a:r>
              <a:rPr kumimoji="1" lang="en-US" altLang="zh-CN" dirty="0"/>
              <a:t>GPU</a:t>
            </a:r>
            <a:endParaRPr kumimoji="1" lang="zh-CN" altLang="en-US" dirty="0"/>
          </a:p>
        </p:txBody>
      </p:sp>
      <p:sp>
        <p:nvSpPr>
          <p:cNvPr id="3" name="内容占位符 2">
            <a:extLst>
              <a:ext uri="{FF2B5EF4-FFF2-40B4-BE49-F238E27FC236}">
                <a16:creationId xmlns:a16="http://schemas.microsoft.com/office/drawing/2014/main" id="{3EEEFF8B-DEEE-AB42-A516-09512586CC39}"/>
              </a:ext>
            </a:extLst>
          </p:cNvPr>
          <p:cNvSpPr>
            <a:spLocks noGrp="1"/>
          </p:cNvSpPr>
          <p:nvPr>
            <p:ph sz="quarter" idx="23"/>
          </p:nvPr>
        </p:nvSpPr>
        <p:spPr>
          <a:xfrm>
            <a:off x="1264920" y="2121780"/>
            <a:ext cx="4526280" cy="3657320"/>
          </a:xfrm>
        </p:spPr>
        <p:txBody>
          <a:bodyPr>
            <a:normAutofit/>
          </a:bodyPr>
          <a:lstStyle/>
          <a:p>
            <a:pPr marL="0" indent="0">
              <a:buNone/>
            </a:pPr>
            <a:r>
              <a:rPr kumimoji="1" lang="zh-CN" altLang="en-US" dirty="0"/>
              <a:t>向量体系结构</a:t>
            </a:r>
            <a:endParaRPr kumimoji="1" lang="en-US" altLang="zh-CN" dirty="0"/>
          </a:p>
          <a:p>
            <a:r>
              <a:rPr kumimoji="1" lang="zh-CN" altLang="en-US" dirty="0"/>
              <a:t>“窄而深”</a:t>
            </a:r>
            <a:endParaRPr kumimoji="1" lang="en-US" altLang="zh-CN" dirty="0"/>
          </a:p>
          <a:p>
            <a:r>
              <a:rPr kumimoji="1" lang="zh-CN" altLang="en-US" dirty="0"/>
              <a:t>指令流水线深，</a:t>
            </a:r>
            <a:r>
              <a:rPr kumimoji="1" lang="en-US" altLang="zh-CN" dirty="0"/>
              <a:t>ALU</a:t>
            </a:r>
            <a:r>
              <a:rPr kumimoji="1" lang="zh-CN" altLang="en-US" dirty="0"/>
              <a:t>宽度窄</a:t>
            </a:r>
            <a:endParaRPr kumimoji="1" lang="en-US" altLang="zh-CN" dirty="0"/>
          </a:p>
          <a:p>
            <a:r>
              <a:rPr kumimoji="1" lang="zh-CN" altLang="en-US" dirty="0"/>
              <a:t>单次指令流水后能处理更多数据，掩盖不必要的流水线时间</a:t>
            </a:r>
          </a:p>
        </p:txBody>
      </p:sp>
      <p:sp>
        <p:nvSpPr>
          <p:cNvPr id="7" name="内容占位符 2">
            <a:extLst>
              <a:ext uri="{FF2B5EF4-FFF2-40B4-BE49-F238E27FC236}">
                <a16:creationId xmlns:a16="http://schemas.microsoft.com/office/drawing/2014/main" id="{1F6F1B67-2F52-074A-AB8C-8C26E594F8E0}"/>
              </a:ext>
            </a:extLst>
          </p:cNvPr>
          <p:cNvSpPr txBox="1">
            <a:spLocks/>
          </p:cNvSpPr>
          <p:nvPr/>
        </p:nvSpPr>
        <p:spPr>
          <a:xfrm>
            <a:off x="6316133" y="2121780"/>
            <a:ext cx="4428067" cy="3657320"/>
          </a:xfrm>
          <a:prstGeom prst="rect">
            <a:avLst/>
          </a:prstGeom>
        </p:spPr>
        <p:txBody>
          <a:bodyPr vert="horz" lIns="91440" tIns="45720" rIns="91440" bIns="45720" rtlCol="0">
            <a:normAutofit fontScale="92500"/>
          </a:bodyPr>
          <a:lstStyle>
            <a:lvl1pPr marL="228594" indent="-228594" algn="l" defTabSz="914377" rtl="0" eaLnBrk="1" latinLnBrk="0" hangingPunct="1">
              <a:lnSpc>
                <a:spcPct val="100000"/>
              </a:lnSpc>
              <a:spcBef>
                <a:spcPts val="2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100000"/>
              </a:lnSpc>
              <a:spcBef>
                <a:spcPts val="20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100000"/>
              </a:lnSpc>
              <a:spcBef>
                <a:spcPts val="20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a:lstStyle>
          <a:p>
            <a:pPr marL="0" indent="0">
              <a:buNone/>
            </a:pPr>
            <a:r>
              <a:rPr kumimoji="1" lang="en-US" altLang="zh-CN" dirty="0"/>
              <a:t>GPU</a:t>
            </a:r>
          </a:p>
          <a:p>
            <a:r>
              <a:rPr kumimoji="1" lang="zh-CN" altLang="en-US" dirty="0"/>
              <a:t>“宽而浅”</a:t>
            </a:r>
            <a:endParaRPr kumimoji="1" lang="en-US" altLang="zh-CN" dirty="0"/>
          </a:p>
          <a:p>
            <a:r>
              <a:rPr kumimoji="1" lang="zh-CN" altLang="en-US" dirty="0"/>
              <a:t>指令流水线浅，</a:t>
            </a:r>
            <a:r>
              <a:rPr kumimoji="1" lang="en-US" altLang="zh-CN" dirty="0"/>
              <a:t>ALU</a:t>
            </a:r>
            <a:r>
              <a:rPr kumimoji="1" lang="zh-CN" altLang="en-US" dirty="0"/>
              <a:t>宽度宽</a:t>
            </a:r>
            <a:endParaRPr kumimoji="1" lang="en-US" altLang="zh-CN" dirty="0"/>
          </a:p>
          <a:p>
            <a:r>
              <a:rPr kumimoji="1" lang="zh-CN" altLang="en-US" dirty="0"/>
              <a:t>流水本身比较简单，直接对更多的数据进行并行计算，同一时刻处理更多数据</a:t>
            </a:r>
            <a:endParaRPr kumimoji="1" lang="en-US" altLang="zh-CN" dirty="0"/>
          </a:p>
        </p:txBody>
      </p:sp>
    </p:spTree>
    <p:extLst>
      <p:ext uri="{BB962C8B-B14F-4D97-AF65-F5344CB8AC3E}">
        <p14:creationId xmlns:p14="http://schemas.microsoft.com/office/powerpoint/2010/main" val="1294574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1046965"/>
            <a:ext cx="2994152" cy="921933"/>
          </a:xfrm>
        </p:spPr>
        <p:txBody>
          <a:bodyPr/>
          <a:lstStyle/>
          <a:p>
            <a:r>
              <a:rPr kumimoji="1" lang="zh-CN" altLang="en-US" dirty="0"/>
              <a:t>向量</a:t>
            </a:r>
            <a:r>
              <a:rPr kumimoji="1" lang="en-US" altLang="en-US" dirty="0"/>
              <a:t> vector</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23"/>
              </p:nvPr>
            </p:nvSpPr>
            <p:spPr>
              <a:xfrm>
                <a:off x="1374648" y="2479412"/>
                <a:ext cx="4317569" cy="3657320"/>
              </a:xfrm>
            </p:spPr>
            <p:txBody>
              <a:bodyPr>
                <a:normAutofit/>
              </a:bodyPr>
              <a:lstStyle/>
              <a:p>
                <a14:m>
                  <m:oMath xmlns:m="http://schemas.openxmlformats.org/officeDocument/2006/math">
                    <m:r>
                      <a:rPr kumimoji="1" lang="en-US" altLang="zh-CN" b="1" i="1" smtClean="0">
                        <a:latin typeface="Cambria Math" panose="02040503050406030204" pitchFamily="18" charset="0"/>
                      </a:rPr>
                      <m:t>𝒙</m:t>
                    </m:r>
                    <m:r>
                      <a:rPr kumimoji="1" lang="en-US" altLang="zh-CN" b="0" i="1" smtClean="0">
                        <a:latin typeface="Cambria Math" panose="02040503050406030204" pitchFamily="18" charset="0"/>
                      </a:rPr>
                      <m:t>=</m:t>
                    </m:r>
                    <m:d>
                      <m:dPr>
                        <m:begChr m:val="["/>
                        <m:endChr m:val="]"/>
                        <m:ctrlPr>
                          <a:rPr kumimoji="1" lang="en-US" altLang="zh-CN" i="1" smtClean="0">
                            <a:latin typeface="Cambria Math" panose="02040503050406030204" pitchFamily="18" charset="0"/>
                          </a:rPr>
                        </m:ctrlPr>
                      </m:dPr>
                      <m:e>
                        <m:m>
                          <m:mPr>
                            <m:mcs>
                              <m:mc>
                                <m:mcPr>
                                  <m:count m:val="1"/>
                                  <m:mcJc m:val="center"/>
                                </m:mcPr>
                              </m:mc>
                            </m:mcs>
                            <m:ctrlPr>
                              <a:rPr kumimoji="1" lang="en-US" altLang="zh-CN"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2</m:t>
                              </m:r>
                            </m:e>
                          </m:mr>
                          <m:mr>
                            <m:e>
                              <m:r>
                                <a:rPr kumimoji="1" lang="en-US" altLang="zh-CN" b="0" i="1" smtClean="0">
                                  <a:latin typeface="Cambria Math" panose="02040503050406030204" pitchFamily="18" charset="0"/>
                                </a:rPr>
                                <m:t>3</m:t>
                              </m:r>
                            </m:e>
                          </m:mr>
                        </m:m>
                      </m:e>
                    </m:d>
                  </m:oMath>
                </a14:m>
                <a:r>
                  <a:rPr kumimoji="1" lang="en-US" altLang="zh-CN" dirty="0"/>
                  <a:t>	 </a:t>
                </a:r>
                <a14:m>
                  <m:oMath xmlns:m="http://schemas.openxmlformats.org/officeDocument/2006/math">
                    <m:r>
                      <a:rPr kumimoji="1" lang="en-US" altLang="zh-CN" b="1" i="1" smtClean="0">
                        <a:latin typeface="Cambria Math" panose="02040503050406030204" pitchFamily="18" charset="0"/>
                      </a:rPr>
                      <m:t>𝒚</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CN" b="0" i="1" smtClean="0">
                                  <a:latin typeface="Cambria Math" panose="02040503050406030204" pitchFamily="18" charset="0"/>
                                </a:rPr>
                                <m:t>4</m:t>
                              </m:r>
                            </m:e>
                          </m:mr>
                          <m:mr>
                            <m:e>
                              <m:r>
                                <a:rPr kumimoji="1" lang="en-US" altLang="zh-CN" b="0" i="1" smtClean="0">
                                  <a:latin typeface="Cambria Math" panose="02040503050406030204" pitchFamily="18" charset="0"/>
                                </a:rPr>
                                <m:t>5</m:t>
                              </m:r>
                            </m:e>
                          </m:mr>
                          <m:mr>
                            <m:e>
                              <m:r>
                                <a:rPr kumimoji="1" lang="en-US" altLang="zh-CN" b="0" i="1" smtClean="0">
                                  <a:latin typeface="Cambria Math" panose="02040503050406030204" pitchFamily="18" charset="0"/>
                                </a:rPr>
                                <m:t>6</m:t>
                              </m:r>
                            </m:e>
                          </m:mr>
                        </m:m>
                      </m:e>
                    </m:d>
                  </m:oMath>
                </a14:m>
                <a:endParaRPr kumimoji="1" lang="en-US" altLang="zh-CN" dirty="0"/>
              </a:p>
              <a:p>
                <a:endParaRPr kumimoji="1" lang="en-US" altLang="zh-CN" dirty="0"/>
              </a:p>
              <a:p>
                <a:r>
                  <a:rPr kumimoji="1" lang="zh-CN" altLang="en-US" dirty="0"/>
                  <a:t>在向量体系结构中，我们将</a:t>
                </a:r>
                <a14:m>
                  <m:oMath xmlns:m="http://schemas.openxmlformats.org/officeDocument/2006/math">
                    <m:r>
                      <a:rPr kumimoji="1" lang="en-US" altLang="zh-CN" b="1" i="1" dirty="0">
                        <a:latin typeface="Cambria Math" panose="02040503050406030204" pitchFamily="18" charset="0"/>
                      </a:rPr>
                      <m:t>𝒙</m:t>
                    </m:r>
                    <m:r>
                      <a:rPr kumimoji="1" lang="zh-CN" altLang="en-US" i="0" dirty="0" smtClean="0">
                        <a:latin typeface="Cambria Math" panose="02040503050406030204" pitchFamily="18" charset="0"/>
                      </a:rPr>
                      <m:t>或</m:t>
                    </m:r>
                    <m:r>
                      <a:rPr kumimoji="1" lang="en-US" altLang="zh-CN" b="1" i="1" dirty="0">
                        <a:latin typeface="Cambria Math" panose="02040503050406030204" pitchFamily="18" charset="0"/>
                      </a:rPr>
                      <m:t>𝒚</m:t>
                    </m:r>
                  </m:oMath>
                </a14:m>
                <a:r>
                  <a:rPr kumimoji="1" lang="zh-CN" altLang="en-US" dirty="0"/>
                  <a:t>这样的数据序列称为向量</a:t>
                </a:r>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23"/>
              </p:nvPr>
            </p:nvSpPr>
            <p:spPr>
              <a:xfrm>
                <a:off x="1374648" y="2479412"/>
                <a:ext cx="4317569" cy="3657320"/>
              </a:xfrm>
              <a:blipFill>
                <a:blip r:embed="rId2"/>
                <a:stretch>
                  <a:fillRect l="-2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p:cNvSpPr txBox="1">
                <a:spLocks/>
              </p:cNvSpPr>
              <p:nvPr/>
            </p:nvSpPr>
            <p:spPr>
              <a:xfrm>
                <a:off x="6426631" y="853439"/>
                <a:ext cx="5330521" cy="5633085"/>
              </a:xfrm>
              <a:prstGeom prst="rect">
                <a:avLst/>
              </a:prstGeom>
            </p:spPr>
            <p:txBody>
              <a:bodyPr vert="horz" lIns="91440" tIns="45720" rIns="91440" bIns="45720" rtlCol="0">
                <a:normAutofit fontScale="77500" lnSpcReduction="20000"/>
              </a:bodyPr>
              <a:lstStyle>
                <a:lvl1pPr marL="228594" indent="-228594" algn="l" defTabSz="914377" rtl="0" eaLnBrk="1" latinLnBrk="0" hangingPunct="1">
                  <a:lnSpc>
                    <a:spcPct val="100000"/>
                  </a:lnSpc>
                  <a:spcBef>
                    <a:spcPts val="2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100000"/>
                  </a:lnSpc>
                  <a:spcBef>
                    <a:spcPts val="20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100000"/>
                  </a:lnSpc>
                  <a:spcBef>
                    <a:spcPts val="20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a:lstStyle>
              <a:p>
                <a:r>
                  <a:rPr kumimoji="1" lang="zh-CN" altLang="en-US" dirty="0"/>
                  <a:t>矢量加法：</a:t>
                </a:r>
                <a:br>
                  <a:rPr kumimoji="1" lang="en-US" altLang="zh-CN" b="1" i="1" dirty="0">
                    <a:latin typeface="Cambria Math" panose="02040503050406030204" pitchFamily="18" charset="0"/>
                  </a:rPr>
                </a:br>
                <a14:m>
                  <m:oMath xmlns:m="http://schemas.openxmlformats.org/officeDocument/2006/math">
                    <m:r>
                      <a:rPr kumimoji="1" lang="en-US" altLang="zh-CN" b="1" i="1" smtClean="0">
                        <a:latin typeface="Cambria Math" panose="02040503050406030204" pitchFamily="18" charset="0"/>
                      </a:rPr>
                      <m:t>𝒙</m:t>
                    </m:r>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𝒚</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CN" b="0" i="1" smtClean="0">
                                  <a:latin typeface="Cambria Math" panose="02040503050406030204" pitchFamily="18" charset="0"/>
                                </a:rPr>
                                <m:t>5</m:t>
                              </m:r>
                            </m:e>
                          </m:mr>
                          <m:mr>
                            <m:e>
                              <m:r>
                                <a:rPr kumimoji="1" lang="en-US" altLang="zh-CN" b="0" i="1" smtClean="0">
                                  <a:latin typeface="Cambria Math" panose="02040503050406030204" pitchFamily="18" charset="0"/>
                                </a:rPr>
                                <m:t>7</m:t>
                              </m:r>
                            </m:e>
                          </m:mr>
                          <m:mr>
                            <m:e>
                              <m:r>
                                <a:rPr kumimoji="1" lang="en-US" altLang="zh-CN" b="0" i="1" smtClean="0">
                                  <a:latin typeface="Cambria Math" panose="02040503050406030204" pitchFamily="18" charset="0"/>
                                </a:rPr>
                                <m:t>9</m:t>
                              </m:r>
                            </m:e>
                          </m:mr>
                        </m:m>
                      </m:e>
                    </m:d>
                  </m:oMath>
                </a14:m>
                <a:br>
                  <a:rPr kumimoji="1" lang="en-US" altLang="zh-CN" dirty="0"/>
                </a:br>
                <a:endParaRPr kumimoji="1" lang="en-US" altLang="zh-CN" dirty="0"/>
              </a:p>
              <a:p>
                <a:r>
                  <a:rPr kumimoji="1" lang="zh-CN" altLang="en-US" dirty="0"/>
                  <a:t>标量乘法</a:t>
                </a:r>
                <a:r>
                  <a:rPr kumimoji="1" lang="zh-Hans" altLang="en-US" b="1" dirty="0"/>
                  <a:t>：</a:t>
                </a:r>
                <a:br>
                  <a:rPr kumimoji="1" lang="en-US" altLang="zh-Hans" b="1" dirty="0"/>
                </a:br>
                <a14:m>
                  <m:oMath xmlns:m="http://schemas.openxmlformats.org/officeDocument/2006/math">
                    <m:r>
                      <a:rPr kumimoji="1" lang="en-US" altLang="zh-Hans" b="0" i="0" smtClean="0">
                        <a:latin typeface="Cambria Math" panose="02040503050406030204" pitchFamily="18" charset="0"/>
                      </a:rPr>
                      <m:t>3</m:t>
                    </m:r>
                    <m:r>
                      <a:rPr kumimoji="1" lang="en-US" altLang="zh-Hans" b="0" i="1" smtClean="0">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rPr>
                      <m:t>𝒙</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Hans" b="0" i="1" smtClean="0">
                                  <a:latin typeface="Cambria Math" panose="02040503050406030204" pitchFamily="18" charset="0"/>
                                </a:rPr>
                                <m:t>3</m:t>
                              </m:r>
                            </m:e>
                          </m:mr>
                          <m:mr>
                            <m:e>
                              <m:r>
                                <a:rPr kumimoji="1" lang="en-US" altLang="zh-Hans" b="0" i="1" smtClean="0">
                                  <a:latin typeface="Cambria Math" panose="02040503050406030204" pitchFamily="18" charset="0"/>
                                </a:rPr>
                                <m:t>6</m:t>
                              </m:r>
                            </m:e>
                          </m:mr>
                          <m:mr>
                            <m:e>
                              <m:r>
                                <a:rPr kumimoji="1" lang="en-US" altLang="zh-CN" i="1">
                                  <a:latin typeface="Cambria Math" panose="02040503050406030204" pitchFamily="18" charset="0"/>
                                </a:rPr>
                                <m:t>9</m:t>
                              </m:r>
                            </m:e>
                          </m:mr>
                        </m:m>
                      </m:e>
                    </m:d>
                  </m:oMath>
                </a14:m>
                <a:br>
                  <a:rPr kumimoji="1" lang="en-US" altLang="zh-CN" dirty="0"/>
                </a:br>
                <a:endParaRPr kumimoji="1" lang="en-US" altLang="zh-CN" dirty="0"/>
              </a:p>
              <a:p>
                <a:r>
                  <a:rPr kumimoji="1" lang="en-US" altLang="zh-CN" dirty="0"/>
                  <a:t>E</a:t>
                </a:r>
                <a:r>
                  <a:rPr kumimoji="1" lang="en-US" altLang="zh-Hans" dirty="0"/>
                  <a:t>lement-wise multiply</a:t>
                </a:r>
                <a:br>
                  <a:rPr kumimoji="1" lang="en-US" altLang="zh-Hans" dirty="0"/>
                </a:br>
                <a:r>
                  <a:rPr kumimoji="1" lang="en-US" altLang="zh-Hans" dirty="0"/>
                  <a:t>(</a:t>
                </a:r>
                <a:r>
                  <a:rPr lang="en-US" altLang="zh-CN" dirty="0"/>
                  <a:t>Hadamard product</a:t>
                </a:r>
                <a:r>
                  <a:rPr kumimoji="1" lang="en-US" altLang="zh-Hans" dirty="0"/>
                  <a:t>)</a:t>
                </a:r>
                <a:r>
                  <a:rPr kumimoji="1" lang="zh-CN" altLang="en-US" dirty="0"/>
                  <a:t>：</a:t>
                </a:r>
                <a:br>
                  <a:rPr kumimoji="1" lang="en-US" altLang="zh-CN" dirty="0"/>
                </a:br>
                <a:br>
                  <a:rPr kumimoji="1" lang="en-US" altLang="zh-CN" dirty="0"/>
                </a:br>
                <a14:m>
                  <m:oMath xmlns:m="http://schemas.openxmlformats.org/officeDocument/2006/math">
                    <m:r>
                      <a:rPr kumimoji="1" lang="en-US" altLang="zh-CN" b="1" i="1">
                        <a:latin typeface="Cambria Math" panose="02040503050406030204" pitchFamily="18" charset="0"/>
                      </a:rPr>
                      <m:t>𝒙</m:t>
                    </m:r>
                    <m:r>
                      <a:rPr kumimoji="1" lang="en-US" altLang="zh-Hans" i="1">
                        <a:latin typeface="Cambria Math" panose="02040503050406030204" pitchFamily="18" charset="0"/>
                        <a:ea typeface="Cambria Math" panose="02040503050406030204" pitchFamily="18" charset="0"/>
                      </a:rPr>
                      <m:t>∘</m:t>
                    </m:r>
                    <m:r>
                      <a:rPr kumimoji="1" lang="en-US" altLang="zh-Hans" b="1" i="1">
                        <a:latin typeface="Cambria Math" panose="02040503050406030204" pitchFamily="18" charset="0"/>
                      </a:rPr>
                      <m:t>𝒚</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Hans" b="0" i="1" smtClean="0">
                                  <a:latin typeface="Cambria Math" panose="02040503050406030204" pitchFamily="18" charset="0"/>
                                </a:rPr>
                                <m:t>1</m:t>
                              </m:r>
                              <m:r>
                                <a:rPr kumimoji="1" lang="zh-Hans" altLang="en-US" b="0" i="1" smtClean="0">
                                  <a:latin typeface="Cambria Math" panose="02040503050406030204" pitchFamily="18" charset="0"/>
                                </a:rPr>
                                <m:t>∗</m:t>
                              </m:r>
                              <m:r>
                                <a:rPr kumimoji="1" lang="en-US" altLang="zh-Hans" b="0" i="1" smtClean="0">
                                  <a:latin typeface="Cambria Math" panose="02040503050406030204" pitchFamily="18" charset="0"/>
                                </a:rPr>
                                <m:t>4</m:t>
                              </m:r>
                            </m:e>
                          </m:mr>
                          <m:mr>
                            <m:e>
                              <m:r>
                                <a:rPr kumimoji="1" lang="en-US" altLang="zh-Hans" b="0" i="1" smtClean="0">
                                  <a:latin typeface="Cambria Math" panose="02040503050406030204" pitchFamily="18" charset="0"/>
                                </a:rPr>
                                <m:t>2</m:t>
                              </m:r>
                              <m:r>
                                <a:rPr kumimoji="1" lang="zh-Hans" altLang="en-US" b="0" i="1" smtClean="0">
                                  <a:latin typeface="Cambria Math" panose="02040503050406030204" pitchFamily="18" charset="0"/>
                                </a:rPr>
                                <m:t>∗</m:t>
                              </m:r>
                              <m:r>
                                <a:rPr kumimoji="1" lang="en-US" altLang="zh-Hans" b="0" i="1" smtClean="0">
                                  <a:latin typeface="Cambria Math" panose="02040503050406030204" pitchFamily="18" charset="0"/>
                                </a:rPr>
                                <m:t>5</m:t>
                              </m:r>
                            </m:e>
                          </m:mr>
                          <m:mr>
                            <m:e>
                              <m:r>
                                <a:rPr kumimoji="1" lang="en-US" altLang="zh-Hans" b="0" i="1" smtClean="0">
                                  <a:latin typeface="Cambria Math" panose="02040503050406030204" pitchFamily="18" charset="0"/>
                                </a:rPr>
                                <m:t>3</m:t>
                              </m:r>
                              <m:r>
                                <a:rPr kumimoji="1" lang="zh-Hans" altLang="en-US" b="0" i="1" smtClean="0">
                                  <a:latin typeface="Cambria Math" panose="02040503050406030204" pitchFamily="18" charset="0"/>
                                </a:rPr>
                                <m:t>∗</m:t>
                              </m:r>
                              <m:r>
                                <a:rPr kumimoji="1" lang="en-US" altLang="zh-Hans" b="0" i="1" smtClean="0">
                                  <a:latin typeface="Cambria Math" panose="02040503050406030204" pitchFamily="18" charset="0"/>
                                </a:rPr>
                                <m:t>6</m:t>
                              </m:r>
                            </m:e>
                          </m:mr>
                        </m:m>
                      </m:e>
                    </m:d>
                    <m:r>
                      <a:rPr kumimoji="1" lang="en-US" altLang="zh-Hans" b="0" i="1" smtClean="0">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Hans" b="0" i="1" smtClean="0">
                                  <a:latin typeface="Cambria Math" panose="02040503050406030204" pitchFamily="18" charset="0"/>
                                </a:rPr>
                                <m:t>4</m:t>
                              </m:r>
                            </m:e>
                          </m:mr>
                          <m:mr>
                            <m:e>
                              <m:r>
                                <a:rPr kumimoji="1" lang="en-US" altLang="zh-Hans" b="0" i="1" smtClean="0">
                                  <a:latin typeface="Cambria Math" panose="02040503050406030204" pitchFamily="18" charset="0"/>
                                </a:rPr>
                                <m:t>10</m:t>
                              </m:r>
                            </m:e>
                          </m:mr>
                          <m:mr>
                            <m:e>
                              <m:r>
                                <a:rPr kumimoji="1" lang="en-US" altLang="zh-Hans" b="0" i="1" smtClean="0">
                                  <a:latin typeface="Cambria Math" panose="02040503050406030204" pitchFamily="18" charset="0"/>
                                </a:rPr>
                                <m:t>18</m:t>
                              </m:r>
                            </m:e>
                          </m:mr>
                        </m:m>
                      </m:e>
                    </m:d>
                  </m:oMath>
                </a14:m>
                <a:br>
                  <a:rPr kumimoji="1" lang="en-US" altLang="zh-CN" dirty="0"/>
                </a:br>
                <a:endParaRPr kumimoji="1" lang="en-US" altLang="zh-CN" dirty="0"/>
              </a:p>
              <a:p>
                <a:r>
                  <a:rPr kumimoji="1" lang="zh-CN" altLang="en-US" dirty="0"/>
                  <a:t>数量积（点乘）：</a:t>
                </a:r>
                <a:br>
                  <a:rPr kumimoji="1" lang="en-US" altLang="zh-CN" dirty="0"/>
                </a:br>
                <a14:m>
                  <m:oMath xmlns:m="http://schemas.openxmlformats.org/officeDocument/2006/math">
                    <m:r>
                      <a:rPr kumimoji="1" lang="en-US" altLang="zh-CN" b="1" i="1">
                        <a:latin typeface="Cambria Math" panose="02040503050406030204" pitchFamily="18" charset="0"/>
                      </a:rPr>
                      <m:t>𝒙</m:t>
                    </m:r>
                    <m:r>
                      <a:rPr kumimoji="1" lang="en-US" altLang="zh-Hans" i="1" smtClean="0">
                        <a:latin typeface="Cambria Math" panose="02040503050406030204" pitchFamily="18" charset="0"/>
                        <a:ea typeface="Cambria Math" panose="02040503050406030204" pitchFamily="18" charset="0"/>
                      </a:rPr>
                      <m:t>∙</m:t>
                    </m:r>
                    <m:r>
                      <a:rPr kumimoji="1" lang="en-US" altLang="zh-Hans" b="1" i="1">
                        <a:latin typeface="Cambria Math" panose="02040503050406030204" pitchFamily="18" charset="0"/>
                      </a:rPr>
                      <m:t>𝒚</m:t>
                    </m:r>
                    <m:r>
                      <a:rPr kumimoji="1" lang="en-US" altLang="zh-CN" i="1">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1∗4+2∗5+3∗6</m:t>
                        </m:r>
                      </m:e>
                    </m:d>
                    <m:r>
                      <a:rPr kumimoji="1" lang="en-US" altLang="zh-Hans" i="1">
                        <a:latin typeface="Cambria Math" panose="02040503050406030204" pitchFamily="18" charset="0"/>
                      </a:rPr>
                      <m:t>=</m:t>
                    </m:r>
                    <m:r>
                      <a:rPr kumimoji="1" lang="en-US" altLang="zh-Hans" b="0" i="1" smtClean="0">
                        <a:latin typeface="Cambria Math" panose="02040503050406030204" pitchFamily="18" charset="0"/>
                      </a:rPr>
                      <m:t>32</m:t>
                    </m:r>
                  </m:oMath>
                </a14:m>
                <a:endParaRPr kumimoji="1" lang="en-US" altLang="zh-CN" dirty="0"/>
              </a:p>
              <a:p>
                <a:r>
                  <a:rPr kumimoji="1" lang="en-US" altLang="zh-Hans" dirty="0"/>
                  <a:t>……</a:t>
                </a:r>
                <a:endParaRPr kumimoji="1" lang="en-US" altLang="zh-CN"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6426631" y="853439"/>
                <a:ext cx="5330521" cy="5633085"/>
              </a:xfrm>
              <a:prstGeom prst="rect">
                <a:avLst/>
              </a:prstGeom>
              <a:blipFill>
                <a:blip r:embed="rId3"/>
                <a:stretch>
                  <a:fillRect l="-1257" t="-2273"/>
                </a:stretch>
              </a:blipFill>
            </p:spPr>
            <p:txBody>
              <a:bodyPr/>
              <a:lstStyle/>
              <a:p>
                <a:r>
                  <a:rPr lang="zh-CN" altLang="en-US">
                    <a:noFill/>
                  </a:rPr>
                  <a:t> </a:t>
                </a:r>
              </a:p>
            </p:txBody>
          </p:sp>
        </mc:Fallback>
      </mc:AlternateContent>
      <p:sp>
        <p:nvSpPr>
          <p:cNvPr id="5" name="灯片编号占位符 4"/>
          <p:cNvSpPr>
            <a:spLocks noGrp="1"/>
          </p:cNvSpPr>
          <p:nvPr>
            <p:ph type="sldNum" sz="quarter" idx="26"/>
          </p:nvPr>
        </p:nvSpPr>
        <p:spPr/>
        <p:txBody>
          <a:bodyPr/>
          <a:lstStyle/>
          <a:p>
            <a:fld id="{B5CEABB6-07DC-46E8-9B57-56EC44A396E5}" type="slidenum">
              <a:rPr lang="en-US" altLang="zh-CN" smtClean="0"/>
              <a:t>12</a:t>
            </a:fld>
            <a:r>
              <a:rPr lang="en-US" altLang="zh-CN"/>
              <a:t>/75</a:t>
            </a:r>
            <a:endParaRPr lang="zh-CN" altLang="en-US" dirty="0"/>
          </a:p>
        </p:txBody>
      </p:sp>
      <p:sp>
        <p:nvSpPr>
          <p:cNvPr id="6" name="标题 1">
            <a:extLst>
              <a:ext uri="{FF2B5EF4-FFF2-40B4-BE49-F238E27FC236}">
                <a16:creationId xmlns:a16="http://schemas.microsoft.com/office/drawing/2014/main" id="{9DC0AEA9-27DC-F571-D10C-3F146519E622}"/>
              </a:ext>
            </a:extLst>
          </p:cNvPr>
          <p:cNvSpPr txBox="1">
            <a:spLocks/>
          </p:cNvSpPr>
          <p:nvPr/>
        </p:nvSpPr>
        <p:spPr>
          <a:xfrm>
            <a:off x="623061" y="162560"/>
            <a:ext cx="4179571" cy="1019312"/>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r>
              <a:rPr kumimoji="1" lang="en-US" altLang="zh-CN"/>
              <a:t>4.2 </a:t>
            </a:r>
            <a:r>
              <a:rPr kumimoji="1" lang="zh-CN" altLang="en-US"/>
              <a:t>向量体系结构</a:t>
            </a:r>
          </a:p>
        </p:txBody>
      </p:sp>
    </p:spTree>
    <p:extLst>
      <p:ext uri="{BB962C8B-B14F-4D97-AF65-F5344CB8AC3E}">
        <p14:creationId xmlns:p14="http://schemas.microsoft.com/office/powerpoint/2010/main" val="1859164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a:t>
            </a:r>
            <a:r>
              <a:rPr kumimoji="1" lang="en-US" altLang="en-US" dirty="0"/>
              <a:t> vector</a:t>
            </a:r>
            <a:endParaRPr kumimoji="1" lang="zh-CN" altLang="en-US" dirty="0"/>
          </a:p>
        </p:txBody>
      </p:sp>
      <p:sp>
        <p:nvSpPr>
          <p:cNvPr id="3" name="内容占位符 2"/>
          <p:cNvSpPr>
            <a:spLocks noGrp="1"/>
          </p:cNvSpPr>
          <p:nvPr>
            <p:ph sz="quarter" idx="23"/>
          </p:nvPr>
        </p:nvSpPr>
        <p:spPr>
          <a:xfrm>
            <a:off x="467360" y="2121780"/>
            <a:ext cx="11241024" cy="621420"/>
          </a:xfrm>
        </p:spPr>
        <p:txBody>
          <a:bodyPr/>
          <a:lstStyle/>
          <a:p>
            <a:r>
              <a:rPr kumimoji="1" lang="zh-CN" altLang="en-US" dirty="0">
                <a:solidFill>
                  <a:srgbClr val="C00000"/>
                </a:solidFill>
              </a:rPr>
              <a:t>向量</a:t>
            </a:r>
            <a:r>
              <a:rPr kumimoji="1" lang="zh-CN" altLang="en-US" dirty="0"/>
              <a:t>这种数据结构，以及向量的运算，和我们对</a:t>
            </a:r>
            <a:r>
              <a:rPr kumimoji="1" lang="en-US" altLang="zh-CN" dirty="0">
                <a:solidFill>
                  <a:srgbClr val="C00000"/>
                </a:solidFill>
              </a:rPr>
              <a:t>SIMD</a:t>
            </a:r>
            <a:r>
              <a:rPr kumimoji="1" lang="zh-CN" altLang="en-US" dirty="0"/>
              <a:t>的期待不谋而合</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13</a:t>
            </a:fld>
            <a:r>
              <a:rPr lang="en-US" altLang="zh-CN"/>
              <a:t>/75</a:t>
            </a:r>
            <a:endParaRPr lang="zh-CN" altLang="en-US" dirty="0"/>
          </a:p>
        </p:txBody>
      </p:sp>
    </p:spTree>
    <p:extLst>
      <p:ext uri="{BB962C8B-B14F-4D97-AF65-F5344CB8AC3E}">
        <p14:creationId xmlns:p14="http://schemas.microsoft.com/office/powerpoint/2010/main" val="4204057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a:t>
            </a:r>
            <a:r>
              <a:rPr kumimoji="1" lang="zh-CN" altLang="en-US" dirty="0">
                <a:solidFill>
                  <a:srgbClr val="C00000"/>
                </a:solidFill>
              </a:rPr>
              <a:t>串行化</a:t>
            </a:r>
            <a:r>
              <a:rPr kumimoji="1" lang="zh-CN" altLang="en-US" dirty="0"/>
              <a:t>计算方式</a:t>
            </a:r>
          </a:p>
        </p:txBody>
      </p:sp>
      <mc:AlternateContent xmlns:mc="http://schemas.openxmlformats.org/markup-compatibility/2006" xmlns:a14="http://schemas.microsoft.com/office/drawing/2010/main">
        <mc:Choice Requires="a14">
          <p:sp>
            <p:nvSpPr>
              <p:cNvPr id="3" name="内容占位符 2"/>
              <p:cNvSpPr>
                <a:spLocks noGrp="1"/>
              </p:cNvSpPr>
              <p:nvPr>
                <p:ph sz="quarter" idx="23"/>
              </p:nvPr>
            </p:nvSpPr>
            <p:spPr/>
            <p:txBody>
              <a:bodyPr>
                <a:normAutofit lnSpcReduction="10000"/>
              </a:bodyPr>
              <a:lstStyle/>
              <a:p>
                <a:r>
                  <a:rPr kumimoji="1" lang="zh-CN" altLang="en-US" dirty="0"/>
                  <a:t>以计算</a:t>
                </a:r>
                <a:r>
                  <a:rPr kumimoji="1" lang="zh-Hans" altLang="en-US" dirty="0"/>
                  <a:t> </a:t>
                </a:r>
                <a14:m>
                  <m:oMath xmlns:m="http://schemas.openxmlformats.org/officeDocument/2006/math">
                    <m:r>
                      <a:rPr kumimoji="1" lang="en-US" altLang="zh-CN" b="0" i="1" smtClean="0">
                        <a:latin typeface="Cambria Math" panose="02040503050406030204" pitchFamily="18" charset="0"/>
                      </a:rPr>
                      <m:t>𝐷</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𝐶</m:t>
                    </m:r>
                    <m:r>
                      <a:rPr kumimoji="1" lang="en-US" altLang="zh-CN" b="0" i="1" smtClean="0">
                        <a:latin typeface="Cambria Math" panose="02040503050406030204" pitchFamily="18" charset="0"/>
                        <a:ea typeface="Cambria Math" panose="02040503050406030204" pitchFamily="18" charset="0"/>
                      </a:rPr>
                      <m:t>)</m:t>
                    </m:r>
                  </m:oMath>
                </a14:m>
                <a:r>
                  <a:rPr kumimoji="1" lang="zh-Hans" altLang="en-US" dirty="0"/>
                  <a:t> </a:t>
                </a:r>
                <a:r>
                  <a:rPr kumimoji="1" lang="zh-CN" altLang="en-US" dirty="0"/>
                  <a:t>为例</a:t>
                </a:r>
                <a:br>
                  <a:rPr kumimoji="1" lang="en-US" altLang="zh-CN" dirty="0"/>
                </a:br>
                <a:r>
                  <a:rPr kumimoji="1" lang="en-US" altLang="zh-CN" dirty="0"/>
                  <a:t>A</a:t>
                </a:r>
                <a:r>
                  <a:rPr kumimoji="1" lang="zh-Hans" altLang="en-US" dirty="0"/>
                  <a:t>、</a:t>
                </a:r>
                <a:r>
                  <a:rPr kumimoji="1" lang="en-US" altLang="zh-Hans" dirty="0"/>
                  <a:t>B</a:t>
                </a:r>
                <a:r>
                  <a:rPr kumimoji="1" lang="zh-Hans" altLang="en-US" dirty="0"/>
                  <a:t>、</a:t>
                </a:r>
                <a:r>
                  <a:rPr kumimoji="1" lang="en-US" altLang="zh-Hans" dirty="0"/>
                  <a:t>C</a:t>
                </a:r>
                <a:r>
                  <a:rPr kumimoji="1" lang="zh-Hans" altLang="en-US" dirty="0"/>
                  <a:t>、</a:t>
                </a:r>
                <a:r>
                  <a:rPr kumimoji="1" lang="en-US" altLang="zh-Hans" dirty="0"/>
                  <a:t>D</a:t>
                </a:r>
                <a:r>
                  <a:rPr kumimoji="1" lang="zh-Hans" altLang="en-US" dirty="0"/>
                  <a:t>均为长度为</a:t>
                </a:r>
                <a:r>
                  <a:rPr kumimoji="1" lang="en-US" altLang="zh-Hans" dirty="0"/>
                  <a:t>N</a:t>
                </a:r>
                <a:r>
                  <a:rPr kumimoji="1" lang="zh-Hans" altLang="en-US" dirty="0"/>
                  <a:t>的向量</a:t>
                </a:r>
                <a:endParaRPr kumimoji="1" lang="en-US" altLang="zh-Hans" dirty="0"/>
              </a:p>
              <a:p>
                <a:endParaRPr kumimoji="1" lang="en-US" altLang="zh-Hans" dirty="0"/>
              </a:p>
              <a:p>
                <a:pPr marL="514350" indent="-514350">
                  <a:buFont typeface="+mj-lt"/>
                  <a:buAutoNum type="arabicPeriod"/>
                </a:pPr>
                <a:r>
                  <a:rPr kumimoji="1" lang="zh-CN" altLang="en-US" dirty="0"/>
                  <a:t>横向计算</a:t>
                </a:r>
                <a:endParaRPr kumimoji="1" lang="en-US" altLang="zh-CN" dirty="0"/>
              </a:p>
              <a:p>
                <a:pPr marL="514350" indent="-514350">
                  <a:buFont typeface="+mj-lt"/>
                  <a:buAutoNum type="arabicPeriod"/>
                </a:pPr>
                <a:r>
                  <a:rPr kumimoji="1" lang="zh-CN" altLang="en-US" dirty="0"/>
                  <a:t>纵向计算</a:t>
                </a:r>
                <a:endParaRPr kumimoji="1" lang="en-US" altLang="zh-CN" dirty="0"/>
              </a:p>
              <a:p>
                <a:pPr marL="514350" indent="-514350">
                  <a:buFont typeface="+mj-lt"/>
                  <a:buAutoNum type="arabicPeriod"/>
                </a:pPr>
                <a:r>
                  <a:rPr kumimoji="1" lang="zh-CN" altLang="en-US" dirty="0"/>
                  <a:t>纵横（分组）计算</a:t>
                </a:r>
              </a:p>
            </p:txBody>
          </p:sp>
        </mc:Choice>
        <mc:Fallback xmlns="">
          <p:sp>
            <p:nvSpPr>
              <p:cNvPr id="3" name="内容占位符 2"/>
              <p:cNvSpPr>
                <a:spLocks noGrp="1" noRot="1" noChangeAspect="1" noMove="1" noResize="1" noEditPoints="1" noAdjustHandles="1" noChangeArrowheads="1" noChangeShapeType="1" noTextEdit="1"/>
              </p:cNvSpPr>
              <p:nvPr>
                <p:ph sz="quarter" idx="23"/>
              </p:nvPr>
            </p:nvSpPr>
            <p:spPr>
              <a:xfrm>
                <a:off x="1219835" y="1866510"/>
                <a:ext cx="9296400" cy="3657320"/>
              </a:xfrm>
              <a:blipFill rotWithShape="1">
                <a:blip r:embed="rId2"/>
                <a:stretch>
                  <a:fillRect l="-1091" t="-3460"/>
                </a:stretch>
              </a:blipFill>
            </p:spPr>
            <p:txBody>
              <a:bodyPr/>
              <a:lstStyle/>
              <a:p>
                <a:r>
                  <a:rPr lang="zh-CN" altLang="en-US">
                    <a:noFill/>
                  </a:rPr>
                  <a:t> </a:t>
                </a:r>
                <a:endParaRPr lang="zh-CN" altLang="en-US">
                  <a:noFill/>
                </a:endParaRPr>
              </a:p>
            </p:txBody>
          </p:sp>
        </mc:Fallback>
      </mc:AlternateContent>
      <p:sp>
        <p:nvSpPr>
          <p:cNvPr id="5" name="灯片编号占位符 4"/>
          <p:cNvSpPr>
            <a:spLocks noGrp="1"/>
          </p:cNvSpPr>
          <p:nvPr>
            <p:ph type="sldNum" sz="quarter" idx="26"/>
          </p:nvPr>
        </p:nvSpPr>
        <p:spPr/>
        <p:txBody>
          <a:bodyPr/>
          <a:lstStyle/>
          <a:p>
            <a:fld id="{B5CEABB6-07DC-46E8-9B57-56EC44A396E5}" type="slidenum">
              <a:rPr lang="en-US" altLang="zh-CN" smtClean="0"/>
              <a:t>14</a:t>
            </a:fld>
            <a:r>
              <a:rPr lang="en-US" altLang="zh-CN"/>
              <a:t>/75</a:t>
            </a:r>
            <a:endParaRPr lang="zh-CN" altLang="en-US" dirty="0"/>
          </a:p>
        </p:txBody>
      </p:sp>
    </p:spTree>
    <p:extLst>
      <p:ext uri="{BB962C8B-B14F-4D97-AF65-F5344CB8AC3E}">
        <p14:creationId xmlns:p14="http://schemas.microsoft.com/office/powerpoint/2010/main" val="516403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1. </a:t>
            </a:r>
            <a:r>
              <a:rPr kumimoji="1" lang="zh-CN" altLang="en-US" dirty="0">
                <a:solidFill>
                  <a:srgbClr val="C00000"/>
                </a:solidFill>
              </a:rPr>
              <a:t>横向计算</a:t>
            </a:r>
          </a:p>
        </p:txBody>
      </p:sp>
      <p:sp>
        <p:nvSpPr>
          <p:cNvPr id="3" name="内容占位符 2"/>
          <p:cNvSpPr>
            <a:spLocks noGrp="1"/>
          </p:cNvSpPr>
          <p:nvPr>
            <p:ph sz="quarter" idx="23"/>
          </p:nvPr>
        </p:nvSpPr>
        <p:spPr/>
        <p:txBody>
          <a:bodyPr/>
          <a:lstStyle/>
          <a:p>
            <a:r>
              <a:rPr kumimoji="1" lang="zh-CN" altLang="en-US" dirty="0"/>
              <a:t>这种计算方式是在</a:t>
            </a:r>
            <a:r>
              <a:rPr kumimoji="1" lang="zh-CN" altLang="en-US" dirty="0">
                <a:solidFill>
                  <a:srgbClr val="C00000"/>
                </a:solidFill>
              </a:rPr>
              <a:t>标量处理器</a:t>
            </a:r>
            <a:r>
              <a:rPr kumimoji="1" lang="zh-CN" altLang="en-US" dirty="0"/>
              <a:t>上对向量的一般计算方式</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15</a:t>
            </a:fld>
            <a:r>
              <a:rPr lang="en-US" altLang="zh-CN"/>
              <a:t>/75</a:t>
            </a:r>
            <a:endParaRPr lang="zh-CN" altLang="en-US" dirty="0"/>
          </a:p>
        </p:txBody>
      </p:sp>
    </p:spTree>
    <p:extLst>
      <p:ext uri="{BB962C8B-B14F-4D97-AF65-F5344CB8AC3E}">
        <p14:creationId xmlns:p14="http://schemas.microsoft.com/office/powerpoint/2010/main" val="3932963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1. </a:t>
            </a:r>
            <a:r>
              <a:rPr kumimoji="1" lang="zh-CN" altLang="en-US" dirty="0">
                <a:solidFill>
                  <a:srgbClr val="C00000"/>
                </a:solidFill>
              </a:rPr>
              <a:t>横向计算</a:t>
            </a:r>
          </a:p>
        </p:txBody>
      </p:sp>
      <p:sp>
        <p:nvSpPr>
          <p:cNvPr id="3" name="内容占位符 2"/>
          <p:cNvSpPr>
            <a:spLocks noGrp="1"/>
          </p:cNvSpPr>
          <p:nvPr>
            <p:ph sz="quarter" idx="23"/>
          </p:nvPr>
        </p:nvSpPr>
        <p:spPr>
          <a:xfrm>
            <a:off x="1447800" y="1521858"/>
            <a:ext cx="9296400" cy="4834494"/>
          </a:xfrm>
        </p:spPr>
        <p:txBody>
          <a:bodyPr>
            <a:normAutofit fontScale="92500" lnSpcReduction="20000"/>
          </a:bodyPr>
          <a:lstStyle/>
          <a:p>
            <a:pPr marL="628650" indent="-457200">
              <a:lnSpc>
                <a:spcPct val="120000"/>
              </a:lnSpc>
              <a:spcBef>
                <a:spcPts val="500"/>
              </a:spcBef>
            </a:pPr>
            <a:r>
              <a:rPr lang="zh-CN" altLang="en-US" dirty="0"/>
              <a:t>向量计算是按行的方式从左到右横向地进行。</a:t>
            </a:r>
          </a:p>
          <a:p>
            <a:pPr lvl="1">
              <a:lnSpc>
                <a:spcPct val="120000"/>
              </a:lnSpc>
              <a:spcBef>
                <a:spcPts val="500"/>
              </a:spcBef>
            </a:pPr>
            <a:r>
              <a:rPr lang="zh-CN" altLang="en-US" b="1" dirty="0">
                <a:latin typeface="宋体" panose="02010600030101010101" pitchFamily="2" charset="-122"/>
              </a:rPr>
              <a:t>先计算：   </a:t>
            </a:r>
            <a:r>
              <a:rPr lang="en-US" altLang="zh-CN" b="1" i="1" dirty="0">
                <a:latin typeface="宋体" panose="02010600030101010101" pitchFamily="2" charset="-122"/>
              </a:rPr>
              <a:t>d</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a</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b</a:t>
            </a:r>
            <a:r>
              <a:rPr lang="en-US" altLang="zh-CN" b="1" baseline="-25000" dirty="0">
                <a:latin typeface="宋体" panose="02010600030101010101" pitchFamily="2" charset="-122"/>
              </a:rPr>
              <a:t>1</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baseline="-25000" dirty="0">
                <a:latin typeface="宋体" panose="02010600030101010101" pitchFamily="2" charset="-122"/>
              </a:rPr>
              <a:t>1</a:t>
            </a:r>
            <a:r>
              <a:rPr lang="en-US" altLang="zh-CN" b="1" dirty="0">
                <a:latin typeface="宋体" panose="02010600030101010101" pitchFamily="2" charset="-122"/>
              </a:rPr>
              <a:t>)</a:t>
            </a:r>
          </a:p>
          <a:p>
            <a:pPr lvl="1">
              <a:lnSpc>
                <a:spcPct val="120000"/>
              </a:lnSpc>
              <a:spcBef>
                <a:spcPts val="500"/>
              </a:spcBef>
            </a:pPr>
            <a:r>
              <a:rPr lang="zh-CN" altLang="en-US" b="1" dirty="0">
                <a:latin typeface="宋体" panose="02010600030101010101" pitchFamily="2" charset="-122"/>
              </a:rPr>
              <a:t>再计算：   </a:t>
            </a:r>
            <a:r>
              <a:rPr lang="en-US" altLang="zh-CN" b="1" i="1" dirty="0">
                <a:latin typeface="宋体" panose="02010600030101010101" pitchFamily="2" charset="-122"/>
              </a:rPr>
              <a:t>d</a:t>
            </a:r>
            <a:r>
              <a:rPr lang="en-US" altLang="zh-CN" b="1" baseline="-25000" dirty="0">
                <a:latin typeface="宋体" panose="02010600030101010101" pitchFamily="2" charset="-122"/>
              </a:rPr>
              <a:t>2</a:t>
            </a:r>
            <a:r>
              <a:rPr lang="en-US" altLang="zh-CN" b="1" dirty="0">
                <a:latin typeface="宋体" panose="02010600030101010101" pitchFamily="2" charset="-122"/>
              </a:rPr>
              <a:t>←</a:t>
            </a:r>
            <a:r>
              <a:rPr lang="en-US" altLang="zh-CN" b="1" i="1" dirty="0">
                <a:latin typeface="宋体" panose="02010600030101010101" pitchFamily="2" charset="-122"/>
              </a:rPr>
              <a:t>a</a:t>
            </a:r>
            <a:r>
              <a:rPr lang="en-US" altLang="zh-CN" b="1" baseline="-25000" dirty="0">
                <a:latin typeface="宋体" panose="02010600030101010101" pitchFamily="2" charset="-122"/>
              </a:rPr>
              <a:t>2</a:t>
            </a:r>
            <a:r>
              <a:rPr lang="en-US" altLang="zh-CN" b="1" dirty="0">
                <a:latin typeface="宋体" panose="02010600030101010101" pitchFamily="2" charset="-122"/>
              </a:rPr>
              <a:t>×(</a:t>
            </a:r>
            <a:r>
              <a:rPr lang="en-US" altLang="zh-CN" b="1" i="1" dirty="0">
                <a:latin typeface="宋体" panose="02010600030101010101" pitchFamily="2" charset="-122"/>
              </a:rPr>
              <a:t>b</a:t>
            </a:r>
            <a:r>
              <a:rPr lang="en-US" altLang="zh-CN" b="1" baseline="-25000" dirty="0">
                <a:latin typeface="宋体" panose="02010600030101010101" pitchFamily="2" charset="-122"/>
              </a:rPr>
              <a:t>2</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baseline="-25000" dirty="0">
                <a:latin typeface="宋体" panose="02010600030101010101" pitchFamily="2" charset="-122"/>
              </a:rPr>
              <a:t>2</a:t>
            </a:r>
            <a:r>
              <a:rPr lang="en-US" altLang="zh-CN" b="1" dirty="0">
                <a:latin typeface="宋体" panose="02010600030101010101" pitchFamily="2" charset="-122"/>
              </a:rPr>
              <a:t>)</a:t>
            </a:r>
          </a:p>
          <a:p>
            <a:pPr lvl="1">
              <a:lnSpc>
                <a:spcPct val="120000"/>
              </a:lnSpc>
              <a:spcBef>
                <a:spcPts val="500"/>
              </a:spcBef>
            </a:pPr>
            <a:r>
              <a:rPr lang="en-US" altLang="zh-CN" b="1" dirty="0">
                <a:latin typeface="宋体" panose="02010600030101010101" pitchFamily="2" charset="-122"/>
              </a:rPr>
              <a:t>                ……</a:t>
            </a:r>
          </a:p>
          <a:p>
            <a:pPr lvl="1">
              <a:lnSpc>
                <a:spcPct val="120000"/>
              </a:lnSpc>
              <a:spcBef>
                <a:spcPts val="500"/>
              </a:spcBef>
            </a:pPr>
            <a:r>
              <a:rPr lang="zh-CN" altLang="en-US" b="1" dirty="0">
                <a:latin typeface="宋体" panose="02010600030101010101" pitchFamily="2" charset="-122"/>
              </a:rPr>
              <a:t>最后计算：</a:t>
            </a:r>
            <a:r>
              <a:rPr lang="zh-CN" altLang="en-US" b="1" i="1" dirty="0">
                <a:latin typeface="宋体" panose="02010600030101010101" pitchFamily="2" charset="-122"/>
              </a:rPr>
              <a:t> </a:t>
            </a:r>
            <a:r>
              <a:rPr lang="en-US" altLang="zh-CN" b="1" i="1" dirty="0" err="1">
                <a:latin typeface="宋体" panose="02010600030101010101" pitchFamily="2" charset="-122"/>
              </a:rPr>
              <a:t>d</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a</a:t>
            </a:r>
            <a:r>
              <a:rPr lang="en-US" altLang="zh-CN" b="1" i="1" baseline="-25000" dirty="0" err="1">
                <a:latin typeface="宋体" panose="02010600030101010101" pitchFamily="2" charset="-122"/>
              </a:rPr>
              <a:t>N</a:t>
            </a:r>
            <a:r>
              <a:rPr lang="en-US" altLang="zh-CN" b="1" dirty="0">
                <a:latin typeface="宋体" panose="02010600030101010101" pitchFamily="2" charset="-122"/>
              </a:rPr>
              <a:t>×(</a:t>
            </a:r>
            <a:r>
              <a:rPr lang="en-US" altLang="zh-CN" b="1" i="1" dirty="0" err="1">
                <a:latin typeface="宋体" panose="02010600030101010101" pitchFamily="2" charset="-122"/>
              </a:rPr>
              <a:t>b</a:t>
            </a:r>
            <a:r>
              <a:rPr lang="en-US" altLang="zh-CN" b="1" i="1" baseline="-25000" dirty="0" err="1">
                <a:latin typeface="宋体" panose="02010600030101010101" pitchFamily="2" charset="-122"/>
              </a:rPr>
              <a:t>N</a:t>
            </a:r>
            <a:r>
              <a:rPr lang="zh-CN" altLang="en-US" b="1" dirty="0">
                <a:latin typeface="宋体" panose="02010600030101010101" pitchFamily="2" charset="-122"/>
              </a:rPr>
              <a:t>＋</a:t>
            </a:r>
            <a:r>
              <a:rPr lang="en-US" altLang="zh-CN" b="1" i="1" dirty="0" err="1">
                <a:latin typeface="宋体" panose="02010600030101010101" pitchFamily="2" charset="-122"/>
              </a:rPr>
              <a:t>c</a:t>
            </a:r>
            <a:r>
              <a:rPr lang="en-US" altLang="zh-CN" b="1" i="1" baseline="-25000" dirty="0" err="1">
                <a:latin typeface="宋体" panose="02010600030101010101" pitchFamily="2" charset="-122"/>
              </a:rPr>
              <a:t>N</a:t>
            </a:r>
            <a:r>
              <a:rPr lang="en-US" altLang="zh-CN" b="1" dirty="0">
                <a:latin typeface="宋体" panose="02010600030101010101" pitchFamily="2" charset="-122"/>
              </a:rPr>
              <a:t>)</a:t>
            </a:r>
          </a:p>
          <a:p>
            <a:pPr lvl="1">
              <a:lnSpc>
                <a:spcPct val="120000"/>
              </a:lnSpc>
              <a:spcBef>
                <a:spcPts val="500"/>
              </a:spcBef>
            </a:pPr>
            <a:endParaRPr lang="en-US" altLang="zh-CN" dirty="0">
              <a:latin typeface="宋体" panose="02010600030101010101" pitchFamily="2" charset="-122"/>
            </a:endParaRPr>
          </a:p>
          <a:p>
            <a:pPr marL="628650" indent="-457200">
              <a:lnSpc>
                <a:spcPct val="120000"/>
              </a:lnSpc>
              <a:spcBef>
                <a:spcPts val="500"/>
              </a:spcBef>
            </a:pPr>
            <a:r>
              <a:rPr lang="zh-CN" altLang="en-US" dirty="0">
                <a:latin typeface="宋体" panose="02010600030101010101" pitchFamily="2" charset="-122"/>
              </a:rPr>
              <a:t>组成循环程序进行处理。</a:t>
            </a:r>
          </a:p>
          <a:p>
            <a:pPr lvl="1">
              <a:lnSpc>
                <a:spcPct val="120000"/>
              </a:lnSpc>
              <a:spcBef>
                <a:spcPts val="500"/>
              </a:spcBef>
              <a:buNone/>
            </a:pPr>
            <a:r>
              <a:rPr lang="zh-CN" altLang="en-US" b="1" dirty="0">
                <a:latin typeface="宋体" panose="02010600030101010101" pitchFamily="2" charset="-122"/>
              </a:rPr>
              <a:t>      </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i</a:t>
            </a:r>
            <a:r>
              <a:rPr lang="en-US" altLang="zh-CN" b="1" dirty="0" err="1">
                <a:latin typeface="宋体" panose="02010600030101010101" pitchFamily="2" charset="-122"/>
              </a:rPr>
              <a:t>←</a:t>
            </a:r>
            <a:r>
              <a:rPr lang="en-US" altLang="zh-CN" b="1" i="1" dirty="0" err="1">
                <a:latin typeface="宋体" panose="02010600030101010101" pitchFamily="2" charset="-122"/>
              </a:rPr>
              <a:t>b</a:t>
            </a:r>
            <a:r>
              <a:rPr lang="en-US" altLang="zh-CN" b="1" i="1" baseline="-25000" dirty="0" err="1">
                <a:latin typeface="宋体" panose="02010600030101010101" pitchFamily="2" charset="-122"/>
              </a:rPr>
              <a:t>i</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i="1" baseline="-25000" dirty="0">
                <a:latin typeface="宋体" panose="02010600030101010101" pitchFamily="2" charset="-122"/>
              </a:rPr>
              <a:t>i</a:t>
            </a:r>
          </a:p>
          <a:p>
            <a:pPr lvl="1">
              <a:lnSpc>
                <a:spcPct val="120000"/>
              </a:lnSpc>
              <a:spcBef>
                <a:spcPts val="500"/>
              </a:spcBef>
              <a:buNone/>
            </a:pPr>
            <a:r>
              <a:rPr lang="en-US" altLang="zh-CN" b="1" dirty="0">
                <a:latin typeface="宋体" panose="02010600030101010101" pitchFamily="2" charset="-122"/>
              </a:rPr>
              <a:t>      </a:t>
            </a:r>
            <a:r>
              <a:rPr lang="en-US" altLang="zh-CN" b="1" i="1" dirty="0" err="1">
                <a:latin typeface="宋体" panose="02010600030101010101" pitchFamily="2" charset="-122"/>
              </a:rPr>
              <a:t>d</a:t>
            </a:r>
            <a:r>
              <a:rPr lang="en-US" altLang="zh-CN" b="1" i="1" baseline="-25000" dirty="0" err="1">
                <a:latin typeface="宋体" panose="02010600030101010101" pitchFamily="2" charset="-122"/>
              </a:rPr>
              <a:t>i</a:t>
            </a:r>
            <a:r>
              <a:rPr lang="en-US" altLang="zh-CN" b="1" dirty="0" err="1">
                <a:latin typeface="宋体" panose="02010600030101010101" pitchFamily="2" charset="-122"/>
              </a:rPr>
              <a:t>←</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i</a:t>
            </a:r>
            <a:r>
              <a:rPr lang="en-US" altLang="zh-CN" b="1" dirty="0" err="1">
                <a:latin typeface="宋体" panose="02010600030101010101" pitchFamily="2" charset="-122"/>
              </a:rPr>
              <a:t>×</a:t>
            </a:r>
            <a:r>
              <a:rPr lang="en-US" altLang="zh-CN" b="1" i="1" dirty="0" err="1">
                <a:latin typeface="宋体" panose="02010600030101010101" pitchFamily="2" charset="-122"/>
              </a:rPr>
              <a:t>a</a:t>
            </a:r>
            <a:r>
              <a:rPr lang="en-US" altLang="zh-CN" b="1" i="1" baseline="-25000" dirty="0" err="1">
                <a:latin typeface="宋体" panose="02010600030101010101" pitchFamily="2" charset="-122"/>
              </a:rPr>
              <a:t>i</a:t>
            </a:r>
            <a:endParaRPr lang="en-US" altLang="zh-CN" b="1" i="1" baseline="-25000" dirty="0">
              <a:latin typeface="宋体" panose="02010600030101010101" pitchFamily="2" charset="-122"/>
            </a:endParaRPr>
          </a:p>
          <a:p>
            <a:pPr lvl="1">
              <a:lnSpc>
                <a:spcPct val="120000"/>
              </a:lnSpc>
              <a:spcBef>
                <a:spcPts val="500"/>
              </a:spcBef>
            </a:pPr>
            <a:r>
              <a:rPr lang="zh-CN" altLang="en-US" dirty="0"/>
              <a:t>数据相关：</a:t>
            </a:r>
            <a:r>
              <a:rPr lang="en-US" altLang="zh-CN" i="1" dirty="0">
                <a:solidFill>
                  <a:srgbClr val="C00000"/>
                </a:solidFill>
                <a:latin typeface="宋体" panose="02010600030101010101" pitchFamily="2" charset="-122"/>
              </a:rPr>
              <a:t>N</a:t>
            </a:r>
            <a:r>
              <a:rPr lang="zh-CN" altLang="en-US" dirty="0">
                <a:solidFill>
                  <a:srgbClr val="C00000"/>
                </a:solidFill>
                <a:latin typeface="宋体" panose="02010600030101010101" pitchFamily="2" charset="-122"/>
              </a:rPr>
              <a:t>次</a:t>
            </a:r>
            <a:r>
              <a:rPr lang="zh-CN" altLang="en-US" dirty="0">
                <a:latin typeface="宋体" panose="02010600030101010101" pitchFamily="2" charset="-122"/>
              </a:rPr>
              <a:t>   功能切换：</a:t>
            </a:r>
            <a:r>
              <a:rPr lang="en-US" altLang="zh-CN" dirty="0">
                <a:solidFill>
                  <a:srgbClr val="C00000"/>
                </a:solidFill>
                <a:latin typeface="宋体" panose="02010600030101010101" pitchFamily="2" charset="-122"/>
              </a:rPr>
              <a:t>2</a:t>
            </a:r>
            <a:r>
              <a:rPr lang="en-US" altLang="zh-CN" i="1" dirty="0">
                <a:solidFill>
                  <a:srgbClr val="C00000"/>
                </a:solidFill>
                <a:latin typeface="宋体" panose="02010600030101010101" pitchFamily="2" charset="-122"/>
              </a:rPr>
              <a:t>N</a:t>
            </a:r>
            <a:r>
              <a:rPr lang="zh-CN" altLang="en-US" dirty="0">
                <a:solidFill>
                  <a:srgbClr val="C00000"/>
                </a:solidFill>
                <a:latin typeface="宋体" panose="02010600030101010101" pitchFamily="2" charset="-122"/>
              </a:rPr>
              <a:t>次</a:t>
            </a:r>
            <a:endParaRPr lang="zh-CN" altLang="en-US" dirty="0">
              <a:solidFill>
                <a:srgbClr val="C00000"/>
              </a:solidFill>
            </a:endParaRPr>
          </a:p>
          <a:p>
            <a:pPr marL="628650" indent="-457200">
              <a:lnSpc>
                <a:spcPct val="120000"/>
              </a:lnSpc>
              <a:spcBef>
                <a:spcPts val="500"/>
              </a:spcBef>
            </a:pPr>
            <a:r>
              <a:rPr lang="zh-CN" altLang="en-US" dirty="0">
                <a:solidFill>
                  <a:srgbClr val="C00000"/>
                </a:solidFill>
              </a:rPr>
              <a:t>不适合于向量处理机的并行处理。</a:t>
            </a:r>
            <a:endParaRPr kumimoji="1" lang="zh-CN" altLang="en-US" dirty="0">
              <a:solidFill>
                <a:srgbClr val="C00000"/>
              </a:solidFill>
            </a:endParaRP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16</a:t>
            </a:fld>
            <a:r>
              <a:rPr lang="en-US" altLang="zh-CN"/>
              <a:t>/75</a:t>
            </a:r>
            <a:endParaRPr lang="zh-CN" altLang="en-US" dirty="0"/>
          </a:p>
        </p:txBody>
      </p:sp>
    </p:spTree>
    <p:extLst>
      <p:ext uri="{BB962C8B-B14F-4D97-AF65-F5344CB8AC3E}">
        <p14:creationId xmlns:p14="http://schemas.microsoft.com/office/powerpoint/2010/main" val="2183504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2. </a:t>
            </a:r>
            <a:r>
              <a:rPr kumimoji="1" lang="zh-CN" altLang="en-US" dirty="0">
                <a:solidFill>
                  <a:srgbClr val="C00000"/>
                </a:solidFill>
              </a:rPr>
              <a:t>纵向计算</a:t>
            </a:r>
          </a:p>
        </p:txBody>
      </p:sp>
      <p:sp>
        <p:nvSpPr>
          <p:cNvPr id="3" name="内容占位符 2"/>
          <p:cNvSpPr>
            <a:spLocks noGrp="1"/>
          </p:cNvSpPr>
          <p:nvPr>
            <p:ph sz="quarter" idx="23"/>
          </p:nvPr>
        </p:nvSpPr>
        <p:spPr>
          <a:xfrm>
            <a:off x="1447800" y="2121780"/>
            <a:ext cx="9906000" cy="3657320"/>
          </a:xfrm>
        </p:spPr>
        <p:txBody>
          <a:bodyPr/>
          <a:lstStyle/>
          <a:p>
            <a:pPr>
              <a:lnSpc>
                <a:spcPct val="150000"/>
              </a:lnSpc>
            </a:pPr>
            <a:r>
              <a:rPr kumimoji="1" lang="zh-CN" altLang="en-US" dirty="0"/>
              <a:t>刚才的计算方式中，数据相关和功能切换随着向量长度增长而增长，硬件开销过大，并不是最优的向量计算方式</a:t>
            </a:r>
            <a:endParaRPr kumimoji="1" lang="en-US" altLang="zh-CN" dirty="0"/>
          </a:p>
          <a:p>
            <a:pPr>
              <a:lnSpc>
                <a:spcPct val="150000"/>
              </a:lnSpc>
            </a:pPr>
            <a:r>
              <a:rPr kumimoji="1" lang="zh-CN" altLang="en-US" dirty="0"/>
              <a:t>下面介绍的纵向的计算方式更适合于进行向量计算</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17</a:t>
            </a:fld>
            <a:r>
              <a:rPr lang="en-US" altLang="zh-CN"/>
              <a:t>/75</a:t>
            </a:r>
            <a:endParaRPr lang="zh-CN" altLang="en-US" dirty="0"/>
          </a:p>
        </p:txBody>
      </p:sp>
    </p:spTree>
    <p:extLst>
      <p:ext uri="{BB962C8B-B14F-4D97-AF65-F5344CB8AC3E}">
        <p14:creationId xmlns:p14="http://schemas.microsoft.com/office/powerpoint/2010/main" val="323120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2. </a:t>
            </a:r>
            <a:r>
              <a:rPr kumimoji="1" lang="zh-CN" altLang="en-US" dirty="0">
                <a:solidFill>
                  <a:srgbClr val="C00000"/>
                </a:solidFill>
              </a:rPr>
              <a:t>纵向计算</a:t>
            </a:r>
          </a:p>
        </p:txBody>
      </p:sp>
      <p:sp>
        <p:nvSpPr>
          <p:cNvPr id="3" name="内容占位符 2"/>
          <p:cNvSpPr>
            <a:spLocks noGrp="1"/>
          </p:cNvSpPr>
          <p:nvPr>
            <p:ph sz="quarter" idx="23"/>
          </p:nvPr>
        </p:nvSpPr>
        <p:spPr>
          <a:xfrm>
            <a:off x="1447800" y="1521858"/>
            <a:ext cx="9296400" cy="4834494"/>
          </a:xfrm>
        </p:spPr>
        <p:txBody>
          <a:bodyPr>
            <a:normAutofit/>
          </a:bodyPr>
          <a:lstStyle/>
          <a:p>
            <a:pPr marL="1085850" lvl="1" indent="-457200">
              <a:spcBef>
                <a:spcPts val="500"/>
              </a:spcBef>
            </a:pPr>
            <a:r>
              <a:rPr lang="zh-CN" altLang="en-US" dirty="0"/>
              <a:t>向量计算是按列的方式从上到下纵向地进行。</a:t>
            </a:r>
          </a:p>
          <a:p>
            <a:pPr lvl="2" indent="-438150">
              <a:spcBef>
                <a:spcPts val="500"/>
              </a:spcBef>
              <a:buNone/>
            </a:pPr>
            <a:r>
              <a:rPr lang="zh-CN" altLang="en-US" b="1" dirty="0">
                <a:latin typeface="宋体" panose="02010600030101010101" pitchFamily="2" charset="-122"/>
              </a:rPr>
              <a:t>         </a:t>
            </a:r>
            <a:r>
              <a:rPr lang="en-US" altLang="zh-CN" b="1" i="1" dirty="0">
                <a:latin typeface="宋体" panose="02010600030101010101" pitchFamily="2" charset="-122"/>
              </a:rPr>
              <a:t>k</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b</a:t>
            </a:r>
            <a:r>
              <a:rPr lang="en-US" altLang="zh-CN" b="1" baseline="-25000" dirty="0">
                <a:latin typeface="宋体" panose="02010600030101010101" pitchFamily="2" charset="-122"/>
              </a:rPr>
              <a:t>1</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baseline="-25000" dirty="0">
                <a:latin typeface="宋体" panose="02010600030101010101" pitchFamily="2" charset="-122"/>
              </a:rPr>
              <a:t>1</a:t>
            </a:r>
            <a:r>
              <a:rPr lang="en-US" altLang="zh-CN" b="1" dirty="0">
                <a:latin typeface="宋体" panose="02010600030101010101" pitchFamily="2" charset="-122"/>
              </a:rPr>
              <a:t>             </a:t>
            </a:r>
            <a:r>
              <a:rPr lang="en-US" altLang="zh-CN" b="1" i="1" dirty="0">
                <a:latin typeface="宋体" panose="02010600030101010101" pitchFamily="2" charset="-122"/>
              </a:rPr>
              <a:t>d</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k</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a</a:t>
            </a:r>
            <a:r>
              <a:rPr lang="en-US" altLang="zh-CN" b="1" baseline="-25000" dirty="0">
                <a:latin typeface="宋体" panose="02010600030101010101" pitchFamily="2" charset="-122"/>
              </a:rPr>
              <a:t>1</a:t>
            </a:r>
          </a:p>
          <a:p>
            <a:pPr lvl="2" indent="-438150">
              <a:spcBef>
                <a:spcPts val="500"/>
              </a:spcBef>
              <a:buNone/>
            </a:pPr>
            <a:r>
              <a:rPr lang="zh-CN" altLang="en-US" b="1" dirty="0">
                <a:latin typeface="宋体" panose="02010600030101010101" pitchFamily="2" charset="-122"/>
              </a:rPr>
              <a:t>先计算   </a:t>
            </a:r>
            <a:r>
              <a:rPr lang="en-US" altLang="zh-CN" b="1" dirty="0">
                <a:latin typeface="宋体" panose="02010600030101010101" pitchFamily="2" charset="-122"/>
              </a:rPr>
              <a:t>……        </a:t>
            </a:r>
            <a:r>
              <a:rPr lang="zh-CN" altLang="en-US" b="1" dirty="0">
                <a:latin typeface="宋体" panose="02010600030101010101" pitchFamily="2" charset="-122"/>
              </a:rPr>
              <a:t>再计算    </a:t>
            </a:r>
            <a:r>
              <a:rPr lang="en-US" altLang="zh-CN" b="1" dirty="0">
                <a:latin typeface="宋体" panose="02010600030101010101" pitchFamily="2" charset="-122"/>
              </a:rPr>
              <a:t>……</a:t>
            </a:r>
          </a:p>
          <a:p>
            <a:pPr lvl="2" indent="-438150">
              <a:spcBef>
                <a:spcPts val="500"/>
              </a:spcBef>
              <a:buNone/>
            </a:pPr>
            <a:r>
              <a:rPr lang="en-US" altLang="zh-CN" b="1" dirty="0">
                <a:latin typeface="宋体" panose="02010600030101010101" pitchFamily="2" charset="-122"/>
              </a:rPr>
              <a:t>         </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b</a:t>
            </a:r>
            <a:r>
              <a:rPr lang="en-US" altLang="zh-CN" b="1" i="1" baseline="-25000" dirty="0" err="1">
                <a:latin typeface="宋体" panose="02010600030101010101" pitchFamily="2" charset="-122"/>
              </a:rPr>
              <a:t>N</a:t>
            </a:r>
            <a:r>
              <a:rPr lang="zh-CN" altLang="en-US" b="1" dirty="0">
                <a:latin typeface="宋体" panose="02010600030101010101" pitchFamily="2" charset="-122"/>
              </a:rPr>
              <a:t>＋</a:t>
            </a:r>
            <a:r>
              <a:rPr lang="en-US" altLang="zh-CN" b="1" i="1" dirty="0" err="1">
                <a:latin typeface="宋体" panose="02010600030101010101" pitchFamily="2" charset="-122"/>
              </a:rPr>
              <a:t>c</a:t>
            </a:r>
            <a:r>
              <a:rPr lang="en-US" altLang="zh-CN" b="1" i="1" baseline="-25000" dirty="0" err="1">
                <a:latin typeface="宋体" panose="02010600030101010101" pitchFamily="2" charset="-122"/>
              </a:rPr>
              <a:t>N</a:t>
            </a:r>
            <a:r>
              <a:rPr lang="en-US" altLang="zh-CN" b="1" dirty="0">
                <a:latin typeface="宋体" panose="02010600030101010101" pitchFamily="2" charset="-122"/>
              </a:rPr>
              <a:t>             </a:t>
            </a:r>
            <a:r>
              <a:rPr lang="en-US" altLang="zh-CN" b="1" i="1" dirty="0" err="1">
                <a:latin typeface="宋体" panose="02010600030101010101" pitchFamily="2" charset="-122"/>
              </a:rPr>
              <a:t>d</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a</a:t>
            </a:r>
            <a:r>
              <a:rPr lang="en-US" altLang="zh-CN" b="1" i="1" baseline="-25000" dirty="0" err="1">
                <a:latin typeface="宋体" panose="02010600030101010101" pitchFamily="2" charset="-122"/>
              </a:rPr>
              <a:t>N</a:t>
            </a:r>
            <a:endParaRPr lang="en-US" altLang="zh-CN" b="1" i="1" baseline="-25000" dirty="0">
              <a:latin typeface="宋体" panose="02010600030101010101" pitchFamily="2" charset="-122"/>
            </a:endParaRPr>
          </a:p>
          <a:p>
            <a:pPr marL="1085850" lvl="1" indent="-457200">
              <a:spcBef>
                <a:spcPts val="500"/>
              </a:spcBef>
            </a:pPr>
            <a:endParaRPr lang="en-US" altLang="zh-CN" dirty="0"/>
          </a:p>
          <a:p>
            <a:pPr marL="1085850" lvl="1" indent="-457200">
              <a:spcBef>
                <a:spcPts val="500"/>
              </a:spcBef>
            </a:pPr>
            <a:r>
              <a:rPr lang="zh-CN" altLang="en-US" dirty="0"/>
              <a:t>表示成向量指令：</a:t>
            </a:r>
          </a:p>
          <a:p>
            <a:pPr lvl="2" indent="-438150">
              <a:spcBef>
                <a:spcPts val="500"/>
              </a:spcBef>
              <a:buNone/>
            </a:pPr>
            <a:r>
              <a:rPr lang="zh-CN" altLang="en-US" dirty="0">
                <a:latin typeface="宋体" panose="02010600030101010101" pitchFamily="2" charset="-122"/>
              </a:rPr>
              <a:t>   </a:t>
            </a:r>
            <a:r>
              <a:rPr lang="en-US" altLang="zh-CN" b="1" i="1" dirty="0">
                <a:latin typeface="宋体" panose="02010600030101010101" pitchFamily="2" charset="-122"/>
              </a:rPr>
              <a:t>K</a:t>
            </a:r>
            <a:r>
              <a:rPr lang="zh-CN" altLang="en-US" b="1" dirty="0">
                <a:latin typeface="宋体" panose="02010600030101010101" pitchFamily="2" charset="-122"/>
              </a:rPr>
              <a:t>＝</a:t>
            </a:r>
            <a:r>
              <a:rPr lang="en-US" altLang="zh-CN" b="1" i="1" dirty="0">
                <a:latin typeface="宋体" panose="02010600030101010101" pitchFamily="2" charset="-122"/>
              </a:rPr>
              <a:t>B</a:t>
            </a:r>
            <a:r>
              <a:rPr lang="zh-CN" altLang="en-US" b="1" dirty="0">
                <a:latin typeface="宋体" panose="02010600030101010101" pitchFamily="2" charset="-122"/>
              </a:rPr>
              <a:t>＋</a:t>
            </a:r>
            <a:r>
              <a:rPr lang="en-US" altLang="zh-CN" b="1" i="1" dirty="0">
                <a:latin typeface="宋体" panose="02010600030101010101" pitchFamily="2" charset="-122"/>
              </a:rPr>
              <a:t>C</a:t>
            </a:r>
          </a:p>
          <a:p>
            <a:pPr lvl="2" indent="-438150">
              <a:spcBef>
                <a:spcPts val="500"/>
              </a:spcBef>
              <a:buNone/>
            </a:pPr>
            <a:r>
              <a:rPr lang="en-US" altLang="zh-CN" b="1" i="1" dirty="0">
                <a:latin typeface="宋体" panose="02010600030101010101" pitchFamily="2" charset="-122"/>
              </a:rPr>
              <a:t>   D</a:t>
            </a:r>
            <a:r>
              <a:rPr lang="zh-CN" altLang="en-US" b="1" dirty="0">
                <a:latin typeface="宋体" panose="02010600030101010101" pitchFamily="2" charset="-122"/>
              </a:rPr>
              <a:t>＝</a:t>
            </a:r>
            <a:r>
              <a:rPr lang="en-US" altLang="zh-CN" b="1" i="1" dirty="0">
                <a:latin typeface="宋体" panose="02010600030101010101" pitchFamily="2" charset="-122"/>
              </a:rPr>
              <a:t>K</a:t>
            </a:r>
            <a:r>
              <a:rPr lang="en-US" altLang="zh-CN" b="1" dirty="0">
                <a:latin typeface="宋体" panose="02010600030101010101" pitchFamily="2" charset="-122"/>
              </a:rPr>
              <a:t>×</a:t>
            </a:r>
            <a:r>
              <a:rPr lang="en-US" altLang="zh-CN" b="1" i="1" dirty="0">
                <a:latin typeface="宋体" panose="02010600030101010101" pitchFamily="2" charset="-122"/>
              </a:rPr>
              <a:t>A</a:t>
            </a:r>
          </a:p>
          <a:p>
            <a:pPr lvl="2" indent="-438150">
              <a:spcBef>
                <a:spcPts val="500"/>
              </a:spcBef>
            </a:pPr>
            <a:r>
              <a:rPr lang="zh-CN" altLang="en-US" dirty="0"/>
              <a:t>两条向量指令之间：</a:t>
            </a:r>
          </a:p>
          <a:p>
            <a:pPr lvl="2" indent="-438150">
              <a:spcBef>
                <a:spcPts val="500"/>
              </a:spcBef>
              <a:buNone/>
            </a:pPr>
            <a:r>
              <a:rPr lang="zh-CN" altLang="en-US" dirty="0">
                <a:latin typeface="宋体" panose="02010600030101010101" pitchFamily="2" charset="-122"/>
              </a:rPr>
              <a:t>   数据相关：</a:t>
            </a:r>
            <a:r>
              <a:rPr lang="en-US" altLang="zh-CN" dirty="0">
                <a:solidFill>
                  <a:srgbClr val="C00000"/>
                </a:solidFill>
                <a:latin typeface="宋体" panose="02010600030101010101" pitchFamily="2" charset="-122"/>
              </a:rPr>
              <a:t>1</a:t>
            </a:r>
            <a:r>
              <a:rPr lang="zh-CN" altLang="en-US" dirty="0">
                <a:solidFill>
                  <a:srgbClr val="C00000"/>
                </a:solidFill>
                <a:latin typeface="宋体" panose="02010600030101010101" pitchFamily="2" charset="-122"/>
              </a:rPr>
              <a:t>次</a:t>
            </a:r>
            <a:r>
              <a:rPr lang="zh-CN" altLang="en-US" dirty="0">
                <a:latin typeface="宋体" panose="02010600030101010101" pitchFamily="2" charset="-122"/>
              </a:rPr>
              <a:t>   功能切换：</a:t>
            </a:r>
            <a:r>
              <a:rPr lang="en-US" altLang="zh-CN" dirty="0">
                <a:solidFill>
                  <a:srgbClr val="C00000"/>
                </a:solidFill>
                <a:latin typeface="宋体" panose="02010600030101010101" pitchFamily="2" charset="-122"/>
              </a:rPr>
              <a:t>1</a:t>
            </a:r>
            <a:r>
              <a:rPr lang="zh-CN" altLang="en-US" dirty="0">
                <a:solidFill>
                  <a:srgbClr val="C00000"/>
                </a:solidFill>
                <a:latin typeface="宋体" panose="02010600030101010101" pitchFamily="2" charset="-122"/>
              </a:rPr>
              <a:t>次</a:t>
            </a:r>
          </a:p>
          <a:p>
            <a:pPr marL="628650" indent="-457200">
              <a:lnSpc>
                <a:spcPct val="120000"/>
              </a:lnSpc>
              <a:spcBef>
                <a:spcPts val="500"/>
              </a:spcBef>
            </a:pP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18</a:t>
            </a:fld>
            <a:r>
              <a:rPr lang="en-US" altLang="zh-CN"/>
              <a:t>/75</a:t>
            </a:r>
            <a:endParaRPr lang="zh-CN" altLang="en-US" dirty="0"/>
          </a:p>
        </p:txBody>
      </p:sp>
    </p:spTree>
    <p:extLst>
      <p:ext uri="{BB962C8B-B14F-4D97-AF65-F5344CB8AC3E}">
        <p14:creationId xmlns:p14="http://schemas.microsoft.com/office/powerpoint/2010/main" val="1408266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2EB5C32-6209-BC28-BB08-99C0CA5B8410}"/>
              </a:ext>
            </a:extLst>
          </p:cNvPr>
          <p:cNvSpPr txBox="1"/>
          <p:nvPr/>
        </p:nvSpPr>
        <p:spPr>
          <a:xfrm>
            <a:off x="1288800" y="892800"/>
            <a:ext cx="8726400" cy="2795189"/>
          </a:xfrm>
          <a:prstGeom prst="rect">
            <a:avLst/>
          </a:prstGeom>
          <a:noFill/>
        </p:spPr>
        <p:txBody>
          <a:bodyPr wrap="square">
            <a:spAutoFit/>
          </a:bodyPr>
          <a:lstStyle/>
          <a:p>
            <a:pPr marL="0" lvl="1" indent="-457200" eaLnBrk="1" hangingPunct="1">
              <a:lnSpc>
                <a:spcPct val="150000"/>
              </a:lnSpc>
            </a:pPr>
            <a:r>
              <a:rPr lang="zh-CN" altLang="en-US" sz="2400" dirty="0"/>
              <a:t>对处理机结构的要求：</a:t>
            </a:r>
            <a:r>
              <a:rPr lang="zh-CN" altLang="en-US" sz="2400" dirty="0">
                <a:solidFill>
                  <a:srgbClr val="D60093"/>
                </a:solidFill>
              </a:rPr>
              <a:t>存储器－存储器结构</a:t>
            </a:r>
          </a:p>
          <a:p>
            <a:pPr marL="800100" lvl="2" indent="-342900" eaLnBrk="1" hangingPunct="1">
              <a:lnSpc>
                <a:spcPct val="150000"/>
              </a:lnSpc>
              <a:buFont typeface="Arial" panose="020B0604020202020204" pitchFamily="34" charset="0"/>
              <a:buChar char="•"/>
            </a:pPr>
            <a:r>
              <a:rPr lang="zh-CN" altLang="en-US" sz="2400" dirty="0"/>
              <a:t>向量指令的源向量和目的向量都存放在存储器中，运算的中间结果需要送回存储器。 </a:t>
            </a:r>
            <a:endParaRPr lang="zh-CN" altLang="en-US" sz="2400" dirty="0">
              <a:solidFill>
                <a:srgbClr val="FF33CC"/>
              </a:solidFill>
            </a:endParaRPr>
          </a:p>
          <a:p>
            <a:pPr marL="800100" lvl="2" indent="-342900">
              <a:lnSpc>
                <a:spcPct val="150000"/>
              </a:lnSpc>
              <a:buFont typeface="Arial" panose="020B0604020202020204" pitchFamily="34" charset="0"/>
              <a:buChar char="•"/>
            </a:pPr>
            <a:r>
              <a:rPr lang="zh-CN" altLang="en-US" sz="2400" dirty="0">
                <a:hlinkClick r:id="rId2" action="ppaction://program">
                  <a:extLst>
                    <a:ext uri="{A12FA001-AC4F-418D-AE19-62706E023703}">
                      <ahyp:hlinkClr xmlns:ahyp="http://schemas.microsoft.com/office/drawing/2018/hyperlinkcolor" val="tx"/>
                    </a:ext>
                  </a:extLst>
                </a:hlinkClick>
              </a:rPr>
              <a:t>存储器－存储器型操作的运算流水线</a:t>
            </a:r>
            <a:endParaRPr lang="zh-CN" altLang="en-US" sz="2400" dirty="0"/>
          </a:p>
          <a:p>
            <a:pPr marL="800100" lvl="2" indent="-342900" eaLnBrk="1" hangingPunct="1">
              <a:lnSpc>
                <a:spcPct val="150000"/>
              </a:lnSpc>
              <a:buFont typeface="Arial" panose="020B0604020202020204" pitchFamily="34" charset="0"/>
              <a:buChar char="•"/>
            </a:pPr>
            <a:r>
              <a:rPr lang="zh-CN" altLang="en-US" sz="2400" dirty="0">
                <a:solidFill>
                  <a:srgbClr val="080808"/>
                </a:solidFill>
                <a:latin typeface="宋体" panose="02010600030101010101" pitchFamily="2" charset="-122"/>
              </a:rPr>
              <a:t>例如：</a:t>
            </a:r>
            <a:r>
              <a:rPr lang="en-US" altLang="zh-CN" sz="2400" dirty="0">
                <a:solidFill>
                  <a:srgbClr val="9933FF"/>
                </a:solidFill>
                <a:latin typeface="宋体" panose="02010600030101010101" pitchFamily="2" charset="-122"/>
              </a:rPr>
              <a:t>STAR-100</a:t>
            </a:r>
            <a:r>
              <a:rPr lang="zh-CN" altLang="en-US" sz="2400" dirty="0">
                <a:solidFill>
                  <a:srgbClr val="9933FF"/>
                </a:solidFill>
                <a:latin typeface="宋体" panose="02010600030101010101" pitchFamily="2" charset="-122"/>
              </a:rPr>
              <a:t>、</a:t>
            </a:r>
            <a:r>
              <a:rPr lang="en-US" altLang="zh-CN" sz="2400" dirty="0">
                <a:solidFill>
                  <a:srgbClr val="9933FF"/>
                </a:solidFill>
                <a:latin typeface="宋体" panose="02010600030101010101" pitchFamily="2" charset="-122"/>
              </a:rPr>
              <a:t>CYBER-205</a:t>
            </a:r>
            <a:endParaRPr lang="zh-CN" altLang="en-US" dirty="0"/>
          </a:p>
        </p:txBody>
      </p:sp>
      <p:graphicFrame>
        <p:nvGraphicFramePr>
          <p:cNvPr id="6" name="Object 4">
            <a:extLst>
              <a:ext uri="{FF2B5EF4-FFF2-40B4-BE49-F238E27FC236}">
                <a16:creationId xmlns:a16="http://schemas.microsoft.com/office/drawing/2014/main" id="{9AF21EC8-4679-3904-2C59-30030AFAB21C}"/>
              </a:ext>
            </a:extLst>
          </p:cNvPr>
          <p:cNvGraphicFramePr>
            <a:graphicFrameLocks noChangeAspect="1"/>
          </p:cNvGraphicFramePr>
          <p:nvPr>
            <p:extLst>
              <p:ext uri="{D42A27DB-BD31-4B8C-83A1-F6EECF244321}">
                <p14:modId xmlns:p14="http://schemas.microsoft.com/office/powerpoint/2010/main" val="4111976095"/>
              </p:ext>
            </p:extLst>
          </p:nvPr>
        </p:nvGraphicFramePr>
        <p:xfrm>
          <a:off x="1865538" y="3939638"/>
          <a:ext cx="6119812" cy="2262187"/>
        </p:xfrm>
        <a:graphic>
          <a:graphicData uri="http://schemas.openxmlformats.org/presentationml/2006/ole">
            <mc:AlternateContent xmlns:mc="http://schemas.openxmlformats.org/markup-compatibility/2006">
              <mc:Choice xmlns:v="urn:schemas-microsoft-com:vml" Requires="v">
                <p:oleObj name="图片" r:id="rId3" imgW="3074460" imgH="1187651" progId="Word.Picture.8">
                  <p:embed/>
                </p:oleObj>
              </mc:Choice>
              <mc:Fallback>
                <p:oleObj name="图片" r:id="rId3" imgW="3074460" imgH="1187651" progId="Word.Picture.8">
                  <p:embed/>
                  <p:pic>
                    <p:nvPicPr>
                      <p:cNvPr id="144388" name="Object 4">
                        <a:extLst>
                          <a:ext uri="{FF2B5EF4-FFF2-40B4-BE49-F238E27FC236}">
                            <a16:creationId xmlns:a16="http://schemas.microsoft.com/office/drawing/2014/main" id="{BD49C49A-1573-E415-7F6E-0BF76F0E0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538" y="3939638"/>
                        <a:ext cx="6119812" cy="226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6816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549DA-7D1C-6542-AF19-A43D2C180B9F}"/>
              </a:ext>
            </a:extLst>
          </p:cNvPr>
          <p:cNvSpPr>
            <a:spLocks noGrp="1"/>
          </p:cNvSpPr>
          <p:nvPr>
            <p:ph type="title"/>
          </p:nvPr>
        </p:nvSpPr>
        <p:spPr>
          <a:xfrm>
            <a:off x="1264671" y="1167547"/>
            <a:ext cx="8421688" cy="765180"/>
          </a:xfrm>
        </p:spPr>
        <p:txBody>
          <a:bodyPr/>
          <a:lstStyle/>
          <a:p>
            <a:pPr algn="l"/>
            <a:r>
              <a:rPr kumimoji="1" lang="zh-CN" altLang="en-US" dirty="0"/>
              <a:t>数据级并行</a:t>
            </a:r>
            <a:r>
              <a:rPr kumimoji="1" lang="en-US" altLang="zh-Hans" dirty="0"/>
              <a:t>——</a:t>
            </a:r>
            <a:r>
              <a:rPr kumimoji="1" lang="zh-CN" altLang="en-US" dirty="0"/>
              <a:t>任务场景</a:t>
            </a:r>
          </a:p>
        </p:txBody>
      </p:sp>
      <p:sp>
        <p:nvSpPr>
          <p:cNvPr id="3" name="文本占位符 2">
            <a:extLst>
              <a:ext uri="{FF2B5EF4-FFF2-40B4-BE49-F238E27FC236}">
                <a16:creationId xmlns:a16="http://schemas.microsoft.com/office/drawing/2014/main" id="{0AAA210D-A904-B345-9F8D-2F8F04BAC7A1}"/>
              </a:ext>
            </a:extLst>
          </p:cNvPr>
          <p:cNvSpPr>
            <a:spLocks noGrp="1"/>
          </p:cNvSpPr>
          <p:nvPr>
            <p:ph type="body" idx="1"/>
          </p:nvPr>
        </p:nvSpPr>
        <p:spPr/>
        <p:txBody>
          <a:bodyPr/>
          <a:lstStyle/>
          <a:p>
            <a:endParaRPr kumimoji="1" lang="zh-CN" altLang="en-US" dirty="0"/>
          </a:p>
        </p:txBody>
      </p:sp>
      <p:sp>
        <p:nvSpPr>
          <p:cNvPr id="4" name="文本占位符 3">
            <a:extLst>
              <a:ext uri="{FF2B5EF4-FFF2-40B4-BE49-F238E27FC236}">
                <a16:creationId xmlns:a16="http://schemas.microsoft.com/office/drawing/2014/main" id="{9BAFD778-19F5-C943-B266-CD57790A77C3}"/>
              </a:ext>
            </a:extLst>
          </p:cNvPr>
          <p:cNvSpPr>
            <a:spLocks noGrp="1"/>
          </p:cNvSpPr>
          <p:nvPr>
            <p:ph type="body" idx="15"/>
          </p:nvPr>
        </p:nvSpPr>
        <p:spPr/>
        <p:txBody>
          <a:bodyPr/>
          <a:lstStyle/>
          <a:p>
            <a:endParaRPr kumimoji="1" lang="zh-CN" altLang="en-US"/>
          </a:p>
        </p:txBody>
      </p:sp>
      <p:sp>
        <p:nvSpPr>
          <p:cNvPr id="5" name="文本占位符 4">
            <a:extLst>
              <a:ext uri="{FF2B5EF4-FFF2-40B4-BE49-F238E27FC236}">
                <a16:creationId xmlns:a16="http://schemas.microsoft.com/office/drawing/2014/main" id="{081133B8-6E6F-B94F-8F87-55D6D9276804}"/>
              </a:ext>
            </a:extLst>
          </p:cNvPr>
          <p:cNvSpPr>
            <a:spLocks noGrp="1"/>
          </p:cNvSpPr>
          <p:nvPr>
            <p:ph type="body" idx="16"/>
          </p:nvPr>
        </p:nvSpPr>
        <p:spPr/>
        <p:txBody>
          <a:bodyPr/>
          <a:lstStyle/>
          <a:p>
            <a:endParaRPr kumimoji="1" lang="zh-CN" altLang="en-US"/>
          </a:p>
        </p:txBody>
      </p:sp>
      <p:sp>
        <p:nvSpPr>
          <p:cNvPr id="6" name="内容占位符 5">
            <a:extLst>
              <a:ext uri="{FF2B5EF4-FFF2-40B4-BE49-F238E27FC236}">
                <a16:creationId xmlns:a16="http://schemas.microsoft.com/office/drawing/2014/main" id="{2499D606-8E0C-C14B-9076-E6D062C3F5FF}"/>
              </a:ext>
            </a:extLst>
          </p:cNvPr>
          <p:cNvSpPr>
            <a:spLocks noGrp="1"/>
          </p:cNvSpPr>
          <p:nvPr>
            <p:ph sz="half" idx="2"/>
          </p:nvPr>
        </p:nvSpPr>
        <p:spPr/>
        <p:txBody>
          <a:bodyPr/>
          <a:lstStyle/>
          <a:p>
            <a:r>
              <a:rPr kumimoji="1" lang="zh-CN" altLang="en-US" dirty="0"/>
              <a:t>科学计算：矩阵运算</a:t>
            </a:r>
          </a:p>
        </p:txBody>
      </p:sp>
      <p:sp>
        <p:nvSpPr>
          <p:cNvPr id="7" name="内容占位符 6">
            <a:extLst>
              <a:ext uri="{FF2B5EF4-FFF2-40B4-BE49-F238E27FC236}">
                <a16:creationId xmlns:a16="http://schemas.microsoft.com/office/drawing/2014/main" id="{2B843B66-5660-2942-81AA-4B84F40873A3}"/>
              </a:ext>
            </a:extLst>
          </p:cNvPr>
          <p:cNvSpPr>
            <a:spLocks noGrp="1"/>
          </p:cNvSpPr>
          <p:nvPr>
            <p:ph sz="quarter" idx="4"/>
          </p:nvPr>
        </p:nvSpPr>
        <p:spPr/>
        <p:txBody>
          <a:bodyPr>
            <a:normAutofit/>
          </a:bodyPr>
          <a:lstStyle/>
          <a:p>
            <a:r>
              <a:rPr kumimoji="1" lang="zh-CN" altLang="en-US" dirty="0"/>
              <a:t>三维渲染</a:t>
            </a:r>
          </a:p>
        </p:txBody>
      </p:sp>
      <p:sp>
        <p:nvSpPr>
          <p:cNvPr id="8" name="内容占位符 7">
            <a:extLst>
              <a:ext uri="{FF2B5EF4-FFF2-40B4-BE49-F238E27FC236}">
                <a16:creationId xmlns:a16="http://schemas.microsoft.com/office/drawing/2014/main" id="{46B68BA6-7014-5045-BB4E-3721E7B48A90}"/>
              </a:ext>
            </a:extLst>
          </p:cNvPr>
          <p:cNvSpPr>
            <a:spLocks noGrp="1"/>
          </p:cNvSpPr>
          <p:nvPr>
            <p:ph sz="half" idx="14"/>
          </p:nvPr>
        </p:nvSpPr>
        <p:spPr/>
        <p:txBody>
          <a:bodyPr/>
          <a:lstStyle/>
          <a:p>
            <a:r>
              <a:rPr kumimoji="1" lang="zh-CN" altLang="en-US" dirty="0"/>
              <a:t>图像处理</a:t>
            </a:r>
          </a:p>
        </p:txBody>
      </p:sp>
      <p:pic>
        <p:nvPicPr>
          <p:cNvPr id="15" name="图片 14">
            <a:extLst>
              <a:ext uri="{FF2B5EF4-FFF2-40B4-BE49-F238E27FC236}">
                <a16:creationId xmlns:a16="http://schemas.microsoft.com/office/drawing/2014/main" id="{7AB9107A-C3E1-2E41-9398-1C90BA80B742}"/>
              </a:ext>
            </a:extLst>
          </p:cNvPr>
          <p:cNvPicPr>
            <a:picLocks noChangeAspect="1"/>
          </p:cNvPicPr>
          <p:nvPr/>
        </p:nvPicPr>
        <p:blipFill>
          <a:blip r:embed="rId2"/>
          <a:stretch>
            <a:fillRect/>
          </a:stretch>
        </p:blipFill>
        <p:spPr>
          <a:xfrm>
            <a:off x="1453262" y="2190517"/>
            <a:ext cx="2476966" cy="2476966"/>
          </a:xfrm>
          <a:prstGeom prst="rect">
            <a:avLst/>
          </a:prstGeom>
        </p:spPr>
      </p:pic>
      <p:pic>
        <p:nvPicPr>
          <p:cNvPr id="16" name="图片 15">
            <a:extLst>
              <a:ext uri="{FF2B5EF4-FFF2-40B4-BE49-F238E27FC236}">
                <a16:creationId xmlns:a16="http://schemas.microsoft.com/office/drawing/2014/main" id="{B39AD937-8110-A642-969A-66DCE4D582D2}"/>
              </a:ext>
            </a:extLst>
          </p:cNvPr>
          <p:cNvPicPr>
            <a:picLocks noChangeAspect="1"/>
          </p:cNvPicPr>
          <p:nvPr/>
        </p:nvPicPr>
        <p:blipFill>
          <a:blip r:embed="rId3"/>
          <a:stretch>
            <a:fillRect/>
          </a:stretch>
        </p:blipFill>
        <p:spPr>
          <a:xfrm>
            <a:off x="4508500" y="2451100"/>
            <a:ext cx="3175000" cy="1955800"/>
          </a:xfrm>
          <a:prstGeom prst="rect">
            <a:avLst/>
          </a:prstGeom>
        </p:spPr>
      </p:pic>
      <p:pic>
        <p:nvPicPr>
          <p:cNvPr id="17" name="图片 16">
            <a:extLst>
              <a:ext uri="{FF2B5EF4-FFF2-40B4-BE49-F238E27FC236}">
                <a16:creationId xmlns:a16="http://schemas.microsoft.com/office/drawing/2014/main" id="{5FAE7C60-D161-3848-818B-69AF74519620}"/>
              </a:ext>
            </a:extLst>
          </p:cNvPr>
          <p:cNvPicPr>
            <a:picLocks noChangeAspect="1"/>
          </p:cNvPicPr>
          <p:nvPr/>
        </p:nvPicPr>
        <p:blipFill>
          <a:blip r:embed="rId4"/>
          <a:stretch>
            <a:fillRect/>
          </a:stretch>
        </p:blipFill>
        <p:spPr>
          <a:xfrm>
            <a:off x="7938210" y="2652841"/>
            <a:ext cx="3124093" cy="1754059"/>
          </a:xfrm>
          <a:prstGeom prst="rect">
            <a:avLst/>
          </a:prstGeom>
        </p:spPr>
      </p:pic>
      <p:sp>
        <p:nvSpPr>
          <p:cNvPr id="12" name="标题 1">
            <a:extLst>
              <a:ext uri="{FF2B5EF4-FFF2-40B4-BE49-F238E27FC236}">
                <a16:creationId xmlns:a16="http://schemas.microsoft.com/office/drawing/2014/main" id="{7CEE67B2-713F-0666-3DE8-E15BFD8AA666}"/>
              </a:ext>
            </a:extLst>
          </p:cNvPr>
          <p:cNvSpPr txBox="1">
            <a:spLocks/>
          </p:cNvSpPr>
          <p:nvPr/>
        </p:nvSpPr>
        <p:spPr>
          <a:xfrm>
            <a:off x="0" y="102307"/>
            <a:ext cx="5219701" cy="1093734"/>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r>
              <a:rPr kumimoji="1" lang="en-US" altLang="zh-CN" dirty="0"/>
              <a:t>4.1 </a:t>
            </a:r>
            <a:r>
              <a:rPr kumimoji="1" lang="zh-CN" altLang="en-US" dirty="0"/>
              <a:t>什么是数据级并行</a:t>
            </a:r>
          </a:p>
        </p:txBody>
      </p:sp>
    </p:spTree>
    <p:extLst>
      <p:ext uri="{BB962C8B-B14F-4D97-AF65-F5344CB8AC3E}">
        <p14:creationId xmlns:p14="http://schemas.microsoft.com/office/powerpoint/2010/main" val="4160967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9000" y="450255"/>
            <a:ext cx="9296400" cy="921933"/>
          </a:xfrm>
        </p:spPr>
        <p:txBody>
          <a:bodyPr/>
          <a:lstStyle/>
          <a:p>
            <a:r>
              <a:rPr kumimoji="1" lang="zh-CN" altLang="en-US" dirty="0"/>
              <a:t>向量的计算方式</a:t>
            </a:r>
            <a:r>
              <a:rPr kumimoji="1" lang="en-US" altLang="en-US" dirty="0"/>
              <a:t> – 3. </a:t>
            </a:r>
            <a:r>
              <a:rPr kumimoji="1" lang="zh-CN" altLang="en-US" dirty="0">
                <a:solidFill>
                  <a:srgbClr val="C00000"/>
                </a:solidFill>
              </a:rPr>
              <a:t>纵横（分组）计算</a:t>
            </a:r>
          </a:p>
        </p:txBody>
      </p:sp>
      <p:sp>
        <p:nvSpPr>
          <p:cNvPr id="3" name="内容占位符 2"/>
          <p:cNvSpPr>
            <a:spLocks noGrp="1"/>
          </p:cNvSpPr>
          <p:nvPr>
            <p:ph sz="quarter" idx="23"/>
          </p:nvPr>
        </p:nvSpPr>
        <p:spPr>
          <a:xfrm>
            <a:off x="274200" y="1912980"/>
            <a:ext cx="11346600" cy="3657320"/>
          </a:xfrm>
        </p:spPr>
        <p:txBody>
          <a:bodyPr/>
          <a:lstStyle/>
          <a:p>
            <a:r>
              <a:rPr kumimoji="1" lang="zh-CN" altLang="en-US" dirty="0"/>
              <a:t>刚刚的纵向计算方式优化了向量计算的硬件开销，但是每次计算都需要访问到向量中的</a:t>
            </a:r>
            <a:r>
              <a:rPr kumimoji="1" lang="zh-CN" altLang="en-US" dirty="0">
                <a:solidFill>
                  <a:srgbClr val="C00000"/>
                </a:solidFill>
              </a:rPr>
              <a:t>全部</a:t>
            </a:r>
            <a:r>
              <a:rPr kumimoji="1" lang="zh-CN" altLang="en-US" dirty="0"/>
              <a:t>元素</a:t>
            </a:r>
            <a:endParaRPr kumimoji="1" lang="en-US" altLang="zh-CN" dirty="0"/>
          </a:p>
          <a:p>
            <a:r>
              <a:rPr kumimoji="1" lang="zh-CN" altLang="en-US" dirty="0"/>
              <a:t>考虑到当前计算机体系结构的存储结构往往是层次化的，指令操作数一般都会加载到寄存器中，而</a:t>
            </a:r>
            <a:r>
              <a:rPr kumimoji="1" lang="zh-CN" altLang="en-US" dirty="0">
                <a:solidFill>
                  <a:srgbClr val="C00000"/>
                </a:solidFill>
              </a:rPr>
              <a:t>寄存器的数量</a:t>
            </a:r>
            <a:r>
              <a:rPr kumimoji="1" lang="zh-CN" altLang="en-US" dirty="0"/>
              <a:t>一般不会太多（相比于可以无限增长的</a:t>
            </a:r>
            <a:r>
              <a:rPr kumimoji="1" lang="zh-CN" altLang="en-US" dirty="0">
                <a:solidFill>
                  <a:srgbClr val="C00000"/>
                </a:solidFill>
              </a:rPr>
              <a:t>向量长度</a:t>
            </a:r>
            <a:r>
              <a:rPr kumimoji="1" lang="en-US" altLang="zh-CN" dirty="0">
                <a:solidFill>
                  <a:srgbClr val="C00000"/>
                </a:solidFill>
              </a:rPr>
              <a:t>N</a:t>
            </a:r>
            <a:r>
              <a:rPr kumimoji="1" lang="zh-CN" altLang="en-US" dirty="0"/>
              <a:t>来说）</a:t>
            </a:r>
            <a:endParaRPr kumimoji="1" lang="en-US" altLang="zh-CN" dirty="0"/>
          </a:p>
          <a:p>
            <a:r>
              <a:rPr kumimoji="1" lang="zh-CN" altLang="en-US" dirty="0"/>
              <a:t>结合前面两种计算方式，我们可以使用分组计算的方法</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20</a:t>
            </a:fld>
            <a:r>
              <a:rPr lang="en-US" altLang="zh-CN"/>
              <a:t>/75</a:t>
            </a:r>
            <a:endParaRPr lang="zh-CN" altLang="en-US" dirty="0"/>
          </a:p>
        </p:txBody>
      </p:sp>
    </p:spTree>
    <p:extLst>
      <p:ext uri="{BB962C8B-B14F-4D97-AF65-F5344CB8AC3E}">
        <p14:creationId xmlns:p14="http://schemas.microsoft.com/office/powerpoint/2010/main" val="3094652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600" y="506325"/>
            <a:ext cx="9296400" cy="921933"/>
          </a:xfrm>
        </p:spPr>
        <p:txBody>
          <a:bodyPr/>
          <a:lstStyle/>
          <a:p>
            <a:r>
              <a:rPr kumimoji="1" lang="zh-CN" altLang="en-US" dirty="0"/>
              <a:t>向量的计算方式</a:t>
            </a:r>
            <a:r>
              <a:rPr kumimoji="1" lang="en-US" altLang="en-US" dirty="0"/>
              <a:t> – 3. </a:t>
            </a:r>
            <a:r>
              <a:rPr kumimoji="1" lang="zh-CN" altLang="en-US" dirty="0">
                <a:solidFill>
                  <a:srgbClr val="C00000"/>
                </a:solidFill>
              </a:rPr>
              <a:t>纵横（分组）计算</a:t>
            </a:r>
          </a:p>
        </p:txBody>
      </p:sp>
      <p:sp>
        <p:nvSpPr>
          <p:cNvPr id="3" name="内容占位符 2"/>
          <p:cNvSpPr>
            <a:spLocks noGrp="1"/>
          </p:cNvSpPr>
          <p:nvPr>
            <p:ph sz="quarter" idx="23"/>
          </p:nvPr>
        </p:nvSpPr>
        <p:spPr>
          <a:xfrm>
            <a:off x="252600" y="1557858"/>
            <a:ext cx="11389800" cy="4511742"/>
          </a:xfrm>
        </p:spPr>
        <p:txBody>
          <a:bodyPr>
            <a:normAutofit/>
          </a:bodyPr>
          <a:lstStyle/>
          <a:p>
            <a:pPr marL="628650" indent="-457200">
              <a:lnSpc>
                <a:spcPct val="120000"/>
              </a:lnSpc>
              <a:spcBef>
                <a:spcPts val="500"/>
              </a:spcBef>
            </a:pPr>
            <a:r>
              <a:rPr kumimoji="1" lang="zh-CN" altLang="en-US" dirty="0"/>
              <a:t>把向量分成若干组，组内按纵向方式处理，依次处理各组。</a:t>
            </a:r>
          </a:p>
          <a:p>
            <a:pPr marL="628650" indent="-457200">
              <a:lnSpc>
                <a:spcPct val="120000"/>
              </a:lnSpc>
              <a:spcBef>
                <a:spcPts val="500"/>
              </a:spcBef>
            </a:pPr>
            <a:r>
              <a:rPr kumimoji="1" lang="zh-CN" altLang="en-US" dirty="0"/>
              <a:t>对于上述的例子，设：</a:t>
            </a:r>
          </a:p>
          <a:p>
            <a:pPr marL="628650" lvl="1" indent="0">
              <a:lnSpc>
                <a:spcPct val="120000"/>
              </a:lnSpc>
              <a:spcBef>
                <a:spcPts val="500"/>
              </a:spcBef>
              <a:buNone/>
            </a:pPr>
            <a:r>
              <a:rPr kumimoji="1" lang="zh-CN" altLang="en-US" b="1" dirty="0"/>
              <a:t>       </a:t>
            </a:r>
            <a:r>
              <a:rPr kumimoji="1" lang="en-US" altLang="zh-CN" b="1" dirty="0"/>
              <a:t>N=</a:t>
            </a:r>
            <a:r>
              <a:rPr kumimoji="1" lang="en-US" altLang="zh-CN" b="1" dirty="0" err="1"/>
              <a:t>S×n</a:t>
            </a:r>
            <a:r>
              <a:rPr kumimoji="1" lang="zh-CN" altLang="en-US" b="1" dirty="0"/>
              <a:t>＋</a:t>
            </a:r>
            <a:r>
              <a:rPr kumimoji="1" lang="en-US" altLang="zh-CN" b="1" dirty="0"/>
              <a:t>r</a:t>
            </a:r>
          </a:p>
          <a:p>
            <a:pPr marL="1085850" lvl="1" indent="-457200">
              <a:lnSpc>
                <a:spcPct val="120000"/>
              </a:lnSpc>
              <a:spcBef>
                <a:spcPts val="500"/>
              </a:spcBef>
            </a:pPr>
            <a:r>
              <a:rPr kumimoji="1" lang="zh-CN" altLang="en-US" dirty="0"/>
              <a:t>其中</a:t>
            </a:r>
            <a:r>
              <a:rPr kumimoji="1" lang="en-US" altLang="zh-CN" dirty="0"/>
              <a:t>N</a:t>
            </a:r>
            <a:r>
              <a:rPr kumimoji="1" lang="zh-CN" altLang="en-US" dirty="0"/>
              <a:t>为向量长度，</a:t>
            </a:r>
            <a:r>
              <a:rPr kumimoji="1" lang="en-US" altLang="zh-CN" dirty="0"/>
              <a:t>S</a:t>
            </a:r>
            <a:r>
              <a:rPr kumimoji="1" lang="zh-CN" altLang="en-US" dirty="0"/>
              <a:t>为组数，</a:t>
            </a:r>
            <a:r>
              <a:rPr kumimoji="1" lang="en-US" altLang="zh-CN" dirty="0"/>
              <a:t>n</a:t>
            </a:r>
            <a:r>
              <a:rPr kumimoji="1" lang="zh-CN" altLang="en-US" dirty="0"/>
              <a:t>为每组的长度，</a:t>
            </a:r>
            <a:r>
              <a:rPr kumimoji="1" lang="en-US" altLang="zh-CN" dirty="0"/>
              <a:t>r</a:t>
            </a:r>
            <a:r>
              <a:rPr kumimoji="1" lang="zh-CN" altLang="en-US" dirty="0"/>
              <a:t>为余数。</a:t>
            </a:r>
          </a:p>
          <a:p>
            <a:pPr marL="1085850" lvl="1" indent="-457200">
              <a:lnSpc>
                <a:spcPct val="120000"/>
              </a:lnSpc>
              <a:spcBef>
                <a:spcPts val="500"/>
              </a:spcBef>
            </a:pPr>
            <a:r>
              <a:rPr kumimoji="1" lang="zh-CN" altLang="en-US" dirty="0"/>
              <a:t>若余下的</a:t>
            </a:r>
            <a:r>
              <a:rPr kumimoji="1" lang="en-US" altLang="zh-CN" dirty="0"/>
              <a:t>r</a:t>
            </a:r>
            <a:r>
              <a:rPr kumimoji="1" lang="zh-CN" altLang="en-US" dirty="0"/>
              <a:t>个数也作为一组处理，则共有</a:t>
            </a:r>
            <a:r>
              <a:rPr kumimoji="1" lang="en-US" altLang="zh-CN" dirty="0"/>
              <a:t>S+1</a:t>
            </a:r>
            <a:r>
              <a:rPr kumimoji="1" lang="zh-CN" altLang="en-US" dirty="0"/>
              <a:t>组。</a:t>
            </a:r>
          </a:p>
          <a:p>
            <a:pPr marL="628650" indent="-457200">
              <a:lnSpc>
                <a:spcPct val="120000"/>
              </a:lnSpc>
              <a:spcBef>
                <a:spcPts val="500"/>
              </a:spcBef>
            </a:pP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21</a:t>
            </a:fld>
            <a:r>
              <a:rPr lang="en-US" altLang="zh-CN"/>
              <a:t>/75</a:t>
            </a:r>
            <a:endParaRPr lang="zh-CN" altLang="en-US" dirty="0"/>
          </a:p>
        </p:txBody>
      </p:sp>
    </p:spTree>
    <p:extLst>
      <p:ext uri="{BB962C8B-B14F-4D97-AF65-F5344CB8AC3E}">
        <p14:creationId xmlns:p14="http://schemas.microsoft.com/office/powerpoint/2010/main" val="1478999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600" y="398496"/>
            <a:ext cx="9296400" cy="921933"/>
          </a:xfrm>
        </p:spPr>
        <p:txBody>
          <a:bodyPr/>
          <a:lstStyle/>
          <a:p>
            <a:r>
              <a:rPr kumimoji="1" lang="zh-CN" altLang="en-US" dirty="0"/>
              <a:t>向量的计算方式</a:t>
            </a:r>
            <a:r>
              <a:rPr kumimoji="1" lang="en-US" altLang="en-US" dirty="0"/>
              <a:t> – 3. </a:t>
            </a:r>
            <a:r>
              <a:rPr kumimoji="1" lang="zh-CN" altLang="en-US" dirty="0">
                <a:solidFill>
                  <a:srgbClr val="C00000"/>
                </a:solidFill>
              </a:rPr>
              <a:t>纵横（分组）计算</a:t>
            </a:r>
          </a:p>
        </p:txBody>
      </p:sp>
      <p:sp>
        <p:nvSpPr>
          <p:cNvPr id="3" name="内容占位符 2"/>
          <p:cNvSpPr>
            <a:spLocks noGrp="1"/>
          </p:cNvSpPr>
          <p:nvPr>
            <p:ph sz="quarter" idx="23"/>
          </p:nvPr>
        </p:nvSpPr>
        <p:spPr>
          <a:xfrm>
            <a:off x="533400" y="1423581"/>
            <a:ext cx="10540200" cy="4834494"/>
          </a:xfrm>
        </p:spPr>
        <p:txBody>
          <a:bodyPr>
            <a:normAutofit lnSpcReduction="10000"/>
          </a:bodyPr>
          <a:lstStyle/>
          <a:p>
            <a:pPr marL="628650" indent="-457200">
              <a:lnSpc>
                <a:spcPct val="120000"/>
              </a:lnSpc>
              <a:spcBef>
                <a:spcPts val="500"/>
              </a:spcBef>
            </a:pPr>
            <a:r>
              <a:rPr kumimoji="1" lang="zh-CN" altLang="en-US" dirty="0"/>
              <a:t>先算第</a:t>
            </a:r>
            <a:r>
              <a:rPr kumimoji="1" lang="en-US" altLang="zh-CN" dirty="0"/>
              <a:t>1</a:t>
            </a:r>
            <a:r>
              <a:rPr kumimoji="1" lang="zh-CN" altLang="en-US" dirty="0"/>
              <a:t>组：</a:t>
            </a:r>
          </a:p>
          <a:p>
            <a:pPr marL="628650" lvl="1" indent="0">
              <a:lnSpc>
                <a:spcPct val="120000"/>
              </a:lnSpc>
              <a:spcBef>
                <a:spcPts val="500"/>
              </a:spcBef>
              <a:buNone/>
            </a:pPr>
            <a:r>
              <a:rPr kumimoji="1" lang="zh-CN" altLang="en-US" b="1" dirty="0"/>
              <a:t>      </a:t>
            </a:r>
            <a:r>
              <a:rPr kumimoji="1" lang="en-US" altLang="zh-CN" b="1" dirty="0"/>
              <a:t>k</a:t>
            </a:r>
            <a:r>
              <a:rPr kumimoji="1" lang="en-US" altLang="zh-CN" b="1" baseline="-25000" dirty="0"/>
              <a:t>1</a:t>
            </a:r>
            <a:r>
              <a:rPr kumimoji="1" lang="zh-CN" altLang="en-US" b="1" baseline="-25000" dirty="0"/>
              <a:t>～</a:t>
            </a:r>
            <a:r>
              <a:rPr kumimoji="1" lang="en-US" altLang="zh-CN" b="1" baseline="-25000" dirty="0"/>
              <a:t>n</a:t>
            </a:r>
            <a:r>
              <a:rPr kumimoji="1" lang="en-US" altLang="zh-CN" b="1" dirty="0"/>
              <a:t>←b</a:t>
            </a:r>
            <a:r>
              <a:rPr kumimoji="1" lang="en-US" altLang="zh-CN" b="1" baseline="-25000" dirty="0"/>
              <a:t>1</a:t>
            </a:r>
            <a:r>
              <a:rPr kumimoji="1" lang="zh-CN" altLang="en-US" b="1" baseline="-25000" dirty="0"/>
              <a:t>～</a:t>
            </a:r>
            <a:r>
              <a:rPr kumimoji="1" lang="en-US" altLang="zh-CN" b="1" baseline="-25000" dirty="0"/>
              <a:t>n</a:t>
            </a:r>
            <a:r>
              <a:rPr kumimoji="1" lang="zh-CN" altLang="en-US" b="1" dirty="0"/>
              <a:t>＋</a:t>
            </a:r>
            <a:r>
              <a:rPr kumimoji="1" lang="en-US" altLang="zh-CN" b="1" dirty="0"/>
              <a:t>c</a:t>
            </a:r>
            <a:r>
              <a:rPr kumimoji="1" lang="en-US" altLang="zh-CN" b="1" baseline="-25000" dirty="0"/>
              <a:t>1</a:t>
            </a:r>
            <a:r>
              <a:rPr kumimoji="1" lang="zh-CN" altLang="en-US" b="1" baseline="-25000" dirty="0"/>
              <a:t>～</a:t>
            </a:r>
            <a:r>
              <a:rPr kumimoji="1" lang="en-US" altLang="zh-CN" b="1" baseline="-25000" dirty="0"/>
              <a:t>n</a:t>
            </a:r>
          </a:p>
          <a:p>
            <a:pPr marL="628650" lvl="1" indent="0">
              <a:lnSpc>
                <a:spcPct val="120000"/>
              </a:lnSpc>
              <a:spcBef>
                <a:spcPts val="500"/>
              </a:spcBef>
              <a:buNone/>
            </a:pPr>
            <a:r>
              <a:rPr kumimoji="1" lang="en-US" altLang="zh-CN" b="1" dirty="0"/>
              <a:t>      d</a:t>
            </a:r>
            <a:r>
              <a:rPr kumimoji="1" lang="en-US" altLang="zh-CN" b="1" baseline="-25000" dirty="0"/>
              <a:t>1</a:t>
            </a:r>
            <a:r>
              <a:rPr kumimoji="1" lang="zh-CN" altLang="en-US" b="1" baseline="-25000" dirty="0"/>
              <a:t>～</a:t>
            </a:r>
            <a:r>
              <a:rPr kumimoji="1" lang="en-US" altLang="zh-CN" b="1" baseline="-25000" dirty="0"/>
              <a:t>n</a:t>
            </a:r>
            <a:r>
              <a:rPr kumimoji="1" lang="en-US" altLang="zh-CN" b="1" dirty="0"/>
              <a:t>←k</a:t>
            </a:r>
            <a:r>
              <a:rPr kumimoji="1" lang="en-US" altLang="zh-CN" b="1" baseline="-25000" dirty="0"/>
              <a:t>1</a:t>
            </a:r>
            <a:r>
              <a:rPr kumimoji="1" lang="zh-CN" altLang="en-US" b="1" baseline="-25000" dirty="0"/>
              <a:t>～</a:t>
            </a:r>
            <a:r>
              <a:rPr kumimoji="1" lang="en-US" altLang="zh-CN" b="1" baseline="-25000" dirty="0"/>
              <a:t>n</a:t>
            </a:r>
            <a:r>
              <a:rPr kumimoji="1" lang="en-US" altLang="zh-CN" b="1" dirty="0"/>
              <a:t>×a</a:t>
            </a:r>
            <a:r>
              <a:rPr kumimoji="1" lang="en-US" altLang="zh-CN" b="1" baseline="-25000" dirty="0"/>
              <a:t>1</a:t>
            </a:r>
            <a:r>
              <a:rPr kumimoji="1" lang="zh-CN" altLang="en-US" b="1" baseline="-25000" dirty="0"/>
              <a:t>～</a:t>
            </a:r>
            <a:r>
              <a:rPr kumimoji="1" lang="en-US" altLang="zh-CN" b="1" baseline="-25000" dirty="0"/>
              <a:t>n</a:t>
            </a:r>
          </a:p>
          <a:p>
            <a:pPr marL="628650" indent="-457200">
              <a:lnSpc>
                <a:spcPct val="120000"/>
              </a:lnSpc>
              <a:spcBef>
                <a:spcPts val="500"/>
              </a:spcBef>
            </a:pPr>
            <a:r>
              <a:rPr kumimoji="1" lang="zh-CN" altLang="en-US" dirty="0"/>
              <a:t>再算第</a:t>
            </a:r>
            <a:r>
              <a:rPr kumimoji="1" lang="en-US" altLang="zh-CN" dirty="0"/>
              <a:t>2</a:t>
            </a:r>
            <a:r>
              <a:rPr kumimoji="1" lang="zh-CN" altLang="en-US" dirty="0"/>
              <a:t>组：</a:t>
            </a:r>
          </a:p>
          <a:p>
            <a:pPr marL="628650" lvl="1" indent="0">
              <a:lnSpc>
                <a:spcPct val="120000"/>
              </a:lnSpc>
              <a:spcBef>
                <a:spcPts val="500"/>
              </a:spcBef>
              <a:buNone/>
            </a:pPr>
            <a:r>
              <a:rPr kumimoji="1" lang="zh-CN" altLang="en-US" dirty="0"/>
              <a:t>      </a:t>
            </a:r>
            <a:r>
              <a:rPr kumimoji="1" lang="en-US" altLang="zh-CN" b="1" dirty="0"/>
              <a:t>k</a:t>
            </a:r>
            <a:r>
              <a:rPr kumimoji="1" lang="en-US" altLang="zh-CN" b="1" baseline="-25000" dirty="0"/>
              <a:t>(n+1)</a:t>
            </a:r>
            <a:r>
              <a:rPr kumimoji="1" lang="zh-CN" altLang="en-US" b="1" baseline="-25000" dirty="0"/>
              <a:t>～</a:t>
            </a:r>
            <a:r>
              <a:rPr kumimoji="1" lang="en-US" altLang="zh-CN" b="1" baseline="-25000" dirty="0"/>
              <a:t>2n</a:t>
            </a:r>
            <a:r>
              <a:rPr kumimoji="1" lang="en-US" altLang="zh-CN" b="1" dirty="0"/>
              <a:t>←b</a:t>
            </a:r>
            <a:r>
              <a:rPr kumimoji="1" lang="en-US" altLang="zh-CN" b="1" baseline="-25000" dirty="0"/>
              <a:t>(n+1)</a:t>
            </a:r>
            <a:r>
              <a:rPr kumimoji="1" lang="zh-CN" altLang="en-US" b="1" baseline="-25000" dirty="0"/>
              <a:t>～</a:t>
            </a:r>
            <a:r>
              <a:rPr kumimoji="1" lang="en-US" altLang="zh-CN" b="1" baseline="-25000" dirty="0"/>
              <a:t>2n</a:t>
            </a:r>
            <a:r>
              <a:rPr kumimoji="1" lang="zh-CN" altLang="en-US" b="1" dirty="0"/>
              <a:t>＋</a:t>
            </a:r>
            <a:r>
              <a:rPr kumimoji="1" lang="en-US" altLang="zh-CN" b="1" dirty="0"/>
              <a:t>c</a:t>
            </a:r>
            <a:r>
              <a:rPr kumimoji="1" lang="en-US" altLang="zh-CN" b="1" baseline="-25000" dirty="0"/>
              <a:t>(n+1)</a:t>
            </a:r>
            <a:r>
              <a:rPr kumimoji="1" lang="zh-CN" altLang="en-US" b="1" baseline="-25000" dirty="0"/>
              <a:t>～</a:t>
            </a:r>
            <a:r>
              <a:rPr kumimoji="1" lang="en-US" altLang="zh-CN" b="1" baseline="-25000" dirty="0"/>
              <a:t>2n</a:t>
            </a:r>
          </a:p>
          <a:p>
            <a:pPr marL="628650" lvl="1" indent="0">
              <a:lnSpc>
                <a:spcPct val="120000"/>
              </a:lnSpc>
              <a:spcBef>
                <a:spcPts val="500"/>
              </a:spcBef>
              <a:buNone/>
            </a:pPr>
            <a:r>
              <a:rPr kumimoji="1" lang="en-US" altLang="zh-CN" b="1" dirty="0"/>
              <a:t>      d</a:t>
            </a:r>
            <a:r>
              <a:rPr kumimoji="1" lang="en-US" altLang="zh-CN" b="1" baseline="-25000" dirty="0"/>
              <a:t>(n+1)</a:t>
            </a:r>
            <a:r>
              <a:rPr kumimoji="1" lang="zh-CN" altLang="en-US" b="1" baseline="-25000" dirty="0"/>
              <a:t>～</a:t>
            </a:r>
            <a:r>
              <a:rPr kumimoji="1" lang="en-US" altLang="zh-CN" b="1" baseline="-25000" dirty="0"/>
              <a:t>2n</a:t>
            </a:r>
            <a:r>
              <a:rPr kumimoji="1" lang="en-US" altLang="zh-CN" b="1" dirty="0"/>
              <a:t>←k</a:t>
            </a:r>
            <a:r>
              <a:rPr kumimoji="1" lang="en-US" altLang="zh-CN" b="1" baseline="-25000" dirty="0"/>
              <a:t>(n+1)</a:t>
            </a:r>
            <a:r>
              <a:rPr kumimoji="1" lang="zh-CN" altLang="en-US" b="1" baseline="-25000" dirty="0"/>
              <a:t>～</a:t>
            </a:r>
            <a:r>
              <a:rPr kumimoji="1" lang="en-US" altLang="zh-CN" b="1" baseline="-25000" dirty="0"/>
              <a:t>2n</a:t>
            </a:r>
            <a:r>
              <a:rPr kumimoji="1" lang="en-US" altLang="zh-CN" b="1" dirty="0"/>
              <a:t>×a</a:t>
            </a:r>
            <a:r>
              <a:rPr kumimoji="1" lang="en-US" altLang="zh-CN" b="1" baseline="-25000" dirty="0"/>
              <a:t>(n+1)</a:t>
            </a:r>
            <a:r>
              <a:rPr kumimoji="1" lang="zh-CN" altLang="en-US" b="1" baseline="-25000" dirty="0"/>
              <a:t>～</a:t>
            </a:r>
            <a:r>
              <a:rPr kumimoji="1" lang="en-US" altLang="zh-CN" b="1" baseline="-25000" dirty="0"/>
              <a:t>2n</a:t>
            </a:r>
          </a:p>
          <a:p>
            <a:pPr marL="628650" indent="-457200">
              <a:lnSpc>
                <a:spcPct val="120000"/>
              </a:lnSpc>
              <a:spcBef>
                <a:spcPts val="500"/>
              </a:spcBef>
            </a:pPr>
            <a:r>
              <a:rPr kumimoji="1" lang="zh-CN" altLang="en-US" dirty="0"/>
              <a:t>依次进行下去，直到最后一组：第</a:t>
            </a:r>
            <a:r>
              <a:rPr kumimoji="1" lang="en-US" altLang="zh-CN" dirty="0"/>
              <a:t>S+1</a:t>
            </a:r>
            <a:r>
              <a:rPr kumimoji="1" lang="zh-CN" altLang="en-US" dirty="0"/>
              <a:t>组。</a:t>
            </a:r>
          </a:p>
          <a:p>
            <a:pPr marL="628650" indent="-457200">
              <a:lnSpc>
                <a:spcPct val="120000"/>
              </a:lnSpc>
              <a:spcBef>
                <a:spcPts val="500"/>
              </a:spcBef>
            </a:pPr>
            <a:r>
              <a:rPr kumimoji="1" lang="zh-CN" altLang="en-US" dirty="0"/>
              <a:t>每组内各用两条向量指令。</a:t>
            </a:r>
          </a:p>
          <a:p>
            <a:pPr marL="171450" indent="0">
              <a:lnSpc>
                <a:spcPct val="120000"/>
              </a:lnSpc>
              <a:spcBef>
                <a:spcPts val="500"/>
              </a:spcBef>
              <a:buNone/>
            </a:pPr>
            <a:r>
              <a:rPr kumimoji="1" lang="zh-CN" altLang="en-US" dirty="0"/>
              <a:t>     数据相关：</a:t>
            </a:r>
            <a:r>
              <a:rPr kumimoji="1" lang="en-US" altLang="zh-CN" dirty="0">
                <a:solidFill>
                  <a:srgbClr val="C00000"/>
                </a:solidFill>
              </a:rPr>
              <a:t>1</a:t>
            </a:r>
            <a:r>
              <a:rPr kumimoji="1" lang="zh-CN" altLang="en-US" dirty="0">
                <a:solidFill>
                  <a:srgbClr val="C00000"/>
                </a:solidFill>
              </a:rPr>
              <a:t>次</a:t>
            </a:r>
            <a:r>
              <a:rPr kumimoji="1" lang="zh-CN" altLang="en-US" dirty="0"/>
              <a:t>   功能切换：</a:t>
            </a:r>
            <a:r>
              <a:rPr kumimoji="1" lang="en-US" altLang="zh-CN" dirty="0">
                <a:solidFill>
                  <a:srgbClr val="C00000"/>
                </a:solidFill>
              </a:rPr>
              <a:t>2</a:t>
            </a:r>
            <a:r>
              <a:rPr kumimoji="1" lang="zh-CN" altLang="en-US" dirty="0">
                <a:solidFill>
                  <a:srgbClr val="C00000"/>
                </a:solidFill>
              </a:rPr>
              <a:t>次</a:t>
            </a:r>
          </a:p>
          <a:p>
            <a:pPr marL="628650" indent="-457200">
              <a:lnSpc>
                <a:spcPct val="120000"/>
              </a:lnSpc>
              <a:spcBef>
                <a:spcPts val="500"/>
              </a:spcBef>
            </a:pP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22</a:t>
            </a:fld>
            <a:r>
              <a:rPr lang="en-US" altLang="zh-CN"/>
              <a:t>/75</a:t>
            </a:r>
            <a:endParaRPr lang="zh-CN" altLang="en-US" dirty="0"/>
          </a:p>
        </p:txBody>
      </p:sp>
    </p:spTree>
    <p:extLst>
      <p:ext uri="{BB962C8B-B14F-4D97-AF65-F5344CB8AC3E}">
        <p14:creationId xmlns:p14="http://schemas.microsoft.com/office/powerpoint/2010/main" val="3889051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6E8188A-267C-D67A-D9D0-02B21C293232}"/>
              </a:ext>
            </a:extLst>
          </p:cNvPr>
          <p:cNvSpPr txBox="1"/>
          <p:nvPr/>
        </p:nvSpPr>
        <p:spPr>
          <a:xfrm>
            <a:off x="475200" y="900000"/>
            <a:ext cx="11289600" cy="3869329"/>
          </a:xfrm>
          <a:prstGeom prst="rect">
            <a:avLst/>
          </a:prstGeom>
          <a:noFill/>
        </p:spPr>
        <p:txBody>
          <a:bodyPr wrap="square">
            <a:spAutoFit/>
          </a:bodyPr>
          <a:lstStyle/>
          <a:p>
            <a:pPr marL="0" lvl="1" indent="-457200" eaLnBrk="1" hangingPunct="1">
              <a:lnSpc>
                <a:spcPct val="150000"/>
              </a:lnSpc>
            </a:pPr>
            <a:r>
              <a:rPr lang="zh-CN" altLang="en-US" sz="2800" dirty="0"/>
              <a:t>对处理机结构的要求：</a:t>
            </a:r>
            <a:r>
              <a:rPr lang="zh-CN" altLang="en-US" sz="2800" dirty="0">
                <a:solidFill>
                  <a:srgbClr val="D60093"/>
                </a:solidFill>
              </a:rPr>
              <a:t>寄存器－寄存器结构</a:t>
            </a:r>
          </a:p>
          <a:p>
            <a:pPr lvl="2" indent="-457200" eaLnBrk="1" hangingPunct="1">
              <a:lnSpc>
                <a:spcPct val="150000"/>
              </a:lnSpc>
              <a:buFont typeface="Arial" panose="020B0604020202020204" pitchFamily="34" charset="0"/>
              <a:buChar char="•"/>
            </a:pPr>
            <a:r>
              <a:rPr lang="zh-CN" altLang="en-US" sz="2800" dirty="0"/>
              <a:t>设置能快速访问的向量寄存器，用于存放源向量、目的向量及中间结果，让运算部件的输入、输出端都与向量寄存器相联，构成寄存器－寄存器型操作的运算流水线。</a:t>
            </a:r>
          </a:p>
          <a:p>
            <a:pPr lvl="2" indent="-457200">
              <a:lnSpc>
                <a:spcPct val="150000"/>
              </a:lnSpc>
              <a:buFont typeface="Arial" panose="020B0604020202020204" pitchFamily="34" charset="0"/>
              <a:buChar char="•"/>
            </a:pPr>
            <a:r>
              <a:rPr lang="zh-CN" altLang="en-US" sz="2800" dirty="0"/>
              <a:t>典型的寄存器－寄存器结构的向量处理机 </a:t>
            </a:r>
          </a:p>
          <a:p>
            <a:pPr lvl="2" eaLnBrk="1" hangingPunct="1">
              <a:lnSpc>
                <a:spcPct val="150000"/>
              </a:lnSpc>
              <a:buFont typeface="Wingdings" panose="05000000000000000000" pitchFamily="2" charset="2"/>
              <a:buNone/>
            </a:pPr>
            <a:r>
              <a:rPr lang="zh-CN" altLang="en-US" sz="2800" dirty="0">
                <a:solidFill>
                  <a:srgbClr val="008000"/>
                </a:solidFill>
                <a:latin typeface="宋体" panose="02010600030101010101" pitchFamily="2" charset="-122"/>
              </a:rPr>
              <a:t>    美国的</a:t>
            </a:r>
            <a:r>
              <a:rPr lang="en-US" altLang="zh-CN" sz="2800" dirty="0">
                <a:solidFill>
                  <a:srgbClr val="008000"/>
                </a:solidFill>
                <a:latin typeface="宋体" panose="02010600030101010101" pitchFamily="2" charset="-122"/>
              </a:rPr>
              <a:t>CRAY-1</a:t>
            </a:r>
            <a:r>
              <a:rPr lang="zh-CN" altLang="en-US" sz="2800" dirty="0">
                <a:solidFill>
                  <a:srgbClr val="008000"/>
                </a:solidFill>
                <a:latin typeface="宋体" panose="02010600030101010101" pitchFamily="2" charset="-122"/>
              </a:rPr>
              <a:t>、我国的</a:t>
            </a:r>
            <a:r>
              <a:rPr lang="en-US" altLang="zh-CN" sz="2800" dirty="0">
                <a:solidFill>
                  <a:srgbClr val="008000"/>
                </a:solidFill>
                <a:latin typeface="宋体" panose="02010600030101010101" pitchFamily="2" charset="-122"/>
              </a:rPr>
              <a:t>YH-1</a:t>
            </a:r>
            <a:r>
              <a:rPr lang="zh-CN" altLang="en-US" sz="2800" dirty="0">
                <a:solidFill>
                  <a:srgbClr val="008000"/>
                </a:solidFill>
                <a:latin typeface="宋体" panose="02010600030101010101" pitchFamily="2" charset="-122"/>
              </a:rPr>
              <a:t>巨型机</a:t>
            </a:r>
            <a:endParaRPr lang="zh-CN" altLang="en-US" dirty="0">
              <a:solidFill>
                <a:srgbClr val="008000"/>
              </a:solidFill>
              <a:latin typeface="宋体" panose="02010600030101010101" pitchFamily="2" charset="-122"/>
            </a:endParaRPr>
          </a:p>
        </p:txBody>
      </p:sp>
    </p:spTree>
    <p:extLst>
      <p:ext uri="{BB962C8B-B14F-4D97-AF65-F5344CB8AC3E}">
        <p14:creationId xmlns:p14="http://schemas.microsoft.com/office/powerpoint/2010/main" val="3695648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5400" y="542325"/>
            <a:ext cx="9296400" cy="921933"/>
          </a:xfrm>
        </p:spPr>
        <p:txBody>
          <a:bodyPr/>
          <a:lstStyle/>
          <a:p>
            <a:r>
              <a:rPr kumimoji="1" lang="zh-CN" altLang="en-US" dirty="0"/>
              <a:t>向量体系结构</a:t>
            </a:r>
            <a:r>
              <a:rPr kumimoji="1" lang="en-US" altLang="en-US" dirty="0"/>
              <a:t> Vector Architecture</a:t>
            </a:r>
            <a:endParaRPr kumimoji="1" lang="zh-CN" altLang="en-US" dirty="0"/>
          </a:p>
        </p:txBody>
      </p:sp>
      <p:sp>
        <p:nvSpPr>
          <p:cNvPr id="4" name="内容占位符 3"/>
          <p:cNvSpPr>
            <a:spLocks noGrp="1"/>
          </p:cNvSpPr>
          <p:nvPr>
            <p:ph sz="quarter" idx="23"/>
          </p:nvPr>
        </p:nvSpPr>
        <p:spPr>
          <a:xfrm>
            <a:off x="699770" y="1771015"/>
            <a:ext cx="10191115" cy="4337050"/>
          </a:xfrm>
        </p:spPr>
        <p:txBody>
          <a:bodyPr>
            <a:normAutofit fontScale="97500"/>
          </a:bodyPr>
          <a:lstStyle/>
          <a:p>
            <a:r>
              <a:rPr kumimoji="1" lang="zh-CN" altLang="en-US" sz="2900" dirty="0">
                <a:sym typeface="+mn-ea"/>
              </a:rPr>
              <a:t>根据刚刚探讨的</a:t>
            </a:r>
            <a:r>
              <a:rPr kumimoji="1" lang="zh-CN" altLang="en-US" sz="2900" dirty="0">
                <a:solidFill>
                  <a:srgbClr val="C00000"/>
                </a:solidFill>
                <a:sym typeface="+mn-ea"/>
              </a:rPr>
              <a:t>串行化向量计算优化方式</a:t>
            </a:r>
            <a:r>
              <a:rPr kumimoji="1" lang="zh-CN" altLang="en-US" sz="2900" dirty="0">
                <a:sym typeface="+mn-ea"/>
              </a:rPr>
              <a:t>，我们得到一种更适用于向量处理的体系结构</a:t>
            </a:r>
            <a:endParaRPr kumimoji="1" lang="zh-CN" altLang="en-US" sz="2900" dirty="0"/>
          </a:p>
          <a:p>
            <a:pPr lvl="1"/>
            <a:r>
              <a:rPr kumimoji="1" lang="zh-CN" altLang="en-US" sz="2500" dirty="0"/>
              <a:t>向量体系结构应当具有很大的顺序</a:t>
            </a:r>
            <a:r>
              <a:rPr kumimoji="1" lang="zh-CN" altLang="en-US" sz="2500" b="1" dirty="0"/>
              <a:t>寄存器堆</a:t>
            </a:r>
            <a:r>
              <a:rPr kumimoji="1" lang="en-US" altLang="zh-CN" sz="2500" dirty="0"/>
              <a:t> (Register File)</a:t>
            </a:r>
            <a:r>
              <a:rPr kumimoji="1" lang="zh-CN" altLang="en-US" sz="2500" dirty="0"/>
              <a:t>，可加载更多向量元素以支持纵向计算</a:t>
            </a:r>
            <a:endParaRPr kumimoji="1" lang="en-US" altLang="zh-CN" sz="2500" dirty="0"/>
          </a:p>
          <a:p>
            <a:pPr lvl="1"/>
            <a:r>
              <a:rPr kumimoji="1" lang="zh-CN" altLang="en-US" sz="2500" dirty="0"/>
              <a:t>向量体系结构从内存中收集散落的数据，将其放入寄存器堆中，并对寄存器堆中的</a:t>
            </a:r>
            <a:r>
              <a:rPr kumimoji="1" lang="zh-CN" altLang="en-US" sz="2500" b="1" dirty="0"/>
              <a:t>数据们</a:t>
            </a:r>
            <a:r>
              <a:rPr kumimoji="1" lang="zh-CN" altLang="en-US" sz="2500" dirty="0"/>
              <a:t>进行操作，然后将这些结果放回内存（</a:t>
            </a:r>
            <a:r>
              <a:rPr kumimoji="1" lang="zh-CN" altLang="en-US" sz="2500" dirty="0">
                <a:solidFill>
                  <a:srgbClr val="C00000"/>
                </a:solidFill>
              </a:rPr>
              <a:t>一次传输一组数据，</a:t>
            </a:r>
            <a:r>
              <a:rPr kumimoji="1" lang="en-US" altLang="zh-CN" sz="2500" dirty="0">
                <a:solidFill>
                  <a:srgbClr val="C00000"/>
                </a:solidFill>
              </a:rPr>
              <a:t>LD/ST</a:t>
            </a:r>
            <a:r>
              <a:rPr kumimoji="1" lang="zh-CN" altLang="en-US" sz="2500" dirty="0">
                <a:solidFill>
                  <a:srgbClr val="C00000"/>
                </a:solidFill>
              </a:rPr>
              <a:t>流水化</a:t>
            </a:r>
            <a:r>
              <a:rPr kumimoji="1" lang="zh-CN" altLang="en-US" sz="2500" dirty="0"/>
              <a:t>）</a:t>
            </a:r>
            <a:endParaRPr kumimoji="1" lang="en-US" altLang="zh-CN" sz="2500" dirty="0"/>
          </a:p>
          <a:p>
            <a:pPr lvl="1"/>
            <a:r>
              <a:rPr kumimoji="1" lang="zh-CN" altLang="en-US" sz="2500" b="1" dirty="0"/>
              <a:t>一条指令能够对一个向量的数据进行操作</a:t>
            </a:r>
            <a:r>
              <a:rPr kumimoji="1" lang="en-US" altLang="en-US" sz="2500" dirty="0"/>
              <a:t>，</a:t>
            </a:r>
            <a:r>
              <a:rPr kumimoji="1" lang="zh-CN" altLang="en-US" sz="2500" dirty="0"/>
              <a:t>也就对向量中诸多独立数据元素进行了操作（</a:t>
            </a:r>
            <a:r>
              <a:rPr kumimoji="1" lang="zh-CN" altLang="en-US" sz="2500" dirty="0">
                <a:solidFill>
                  <a:srgbClr val="C00000"/>
                </a:solidFill>
              </a:rPr>
              <a:t>纵向计算，功能单元流水化</a:t>
            </a:r>
            <a:r>
              <a:rPr kumimoji="1" lang="zh-CN" altLang="en-US" sz="2500" dirty="0"/>
              <a:t>）</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24</a:t>
            </a:fld>
            <a:r>
              <a:rPr lang="en-US" altLang="zh-CN"/>
              <a:t>/75</a:t>
            </a:r>
            <a:endParaRPr lang="zh-CN" altLang="en-US" dirty="0"/>
          </a:p>
        </p:txBody>
      </p:sp>
    </p:spTree>
    <p:extLst>
      <p:ext uri="{BB962C8B-B14F-4D97-AF65-F5344CB8AC3E}">
        <p14:creationId xmlns:p14="http://schemas.microsoft.com/office/powerpoint/2010/main" val="34929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200" y="617898"/>
            <a:ext cx="9296400" cy="921933"/>
          </a:xfrm>
        </p:spPr>
        <p:txBody>
          <a:bodyPr/>
          <a:lstStyle/>
          <a:p>
            <a:r>
              <a:rPr kumimoji="1" lang="zh-CN" altLang="en-US" dirty="0"/>
              <a:t>向量体系结构的一些优势</a:t>
            </a:r>
          </a:p>
        </p:txBody>
      </p:sp>
      <p:sp>
        <p:nvSpPr>
          <p:cNvPr id="4" name="内容占位符 3"/>
          <p:cNvSpPr>
            <a:spLocks noGrp="1"/>
          </p:cNvSpPr>
          <p:nvPr>
            <p:ph sz="quarter" idx="23"/>
          </p:nvPr>
        </p:nvSpPr>
        <p:spPr>
          <a:xfrm>
            <a:off x="490200" y="1539831"/>
            <a:ext cx="11461799" cy="4239304"/>
          </a:xfrm>
        </p:spPr>
        <p:txBody>
          <a:bodyPr>
            <a:normAutofit lnSpcReduction="10000"/>
          </a:bodyPr>
          <a:lstStyle/>
          <a:p>
            <a:pPr algn="just">
              <a:lnSpc>
                <a:spcPct val="150000"/>
              </a:lnSpc>
            </a:pPr>
            <a:r>
              <a:rPr kumimoji="1" lang="zh-CN" altLang="en-US" dirty="0"/>
              <a:t>由于向量的</a:t>
            </a:r>
            <a:r>
              <a:rPr kumimoji="1" lang="en-US" altLang="zh-CN" dirty="0"/>
              <a:t>Load</a:t>
            </a:r>
            <a:r>
              <a:rPr kumimoji="1" lang="zh-CN" altLang="en-US" dirty="0"/>
              <a:t>与</a:t>
            </a:r>
            <a:r>
              <a:rPr kumimoji="1" lang="en-US" altLang="zh-CN" dirty="0"/>
              <a:t>Store</a:t>
            </a:r>
            <a:r>
              <a:rPr kumimoji="1" lang="zh-CN" altLang="en-US" dirty="0"/>
              <a:t>是</a:t>
            </a:r>
            <a:r>
              <a:rPr kumimoji="1" lang="zh-CN" altLang="en-US" b="1" dirty="0"/>
              <a:t>深度流水线化</a:t>
            </a:r>
            <a:r>
              <a:rPr kumimoji="1" lang="zh-CN" altLang="en-US" dirty="0"/>
              <a:t>的，大型寄存器堆充当了</a:t>
            </a:r>
            <a:r>
              <a:rPr kumimoji="1" lang="en-US" altLang="zh-CN" dirty="0"/>
              <a:t>Buffer</a:t>
            </a:r>
            <a:r>
              <a:rPr kumimoji="1" lang="zh-CN" altLang="en-US" dirty="0"/>
              <a:t>的作用，因此其能够掩盖访存延迟并充分利用内存带宽</a:t>
            </a:r>
            <a:endParaRPr kumimoji="1" lang="en-US" altLang="zh-CN" dirty="0"/>
          </a:p>
          <a:p>
            <a:pPr algn="just">
              <a:lnSpc>
                <a:spcPct val="150000"/>
              </a:lnSpc>
            </a:pPr>
            <a:r>
              <a:rPr kumimoji="1" lang="zh-CN" altLang="en-US" b="1" dirty="0"/>
              <a:t>乱序</a:t>
            </a:r>
            <a:r>
              <a:rPr kumimoji="1" lang="zh-CN" altLang="en-US" dirty="0"/>
              <a:t>的</a:t>
            </a:r>
            <a:r>
              <a:rPr kumimoji="1" lang="zh-CN" altLang="en-US" b="1" dirty="0"/>
              <a:t>超标量处理器</a:t>
            </a:r>
            <a:r>
              <a:rPr kumimoji="1" lang="zh-CN" altLang="en-US" dirty="0"/>
              <a:t>往往具有复杂的设计，且乱序程度越高，其复杂性和功耗也会越高，在此方向发展很容易触及</a:t>
            </a:r>
            <a:r>
              <a:rPr kumimoji="1" lang="en-US" altLang="zh-CN" dirty="0"/>
              <a:t>Power</a:t>
            </a:r>
            <a:r>
              <a:rPr kumimoji="1" lang="en-US" altLang="en-US" dirty="0"/>
              <a:t> </a:t>
            </a:r>
            <a:r>
              <a:rPr kumimoji="1" lang="en-US" altLang="zh-CN" dirty="0"/>
              <a:t>Wall</a:t>
            </a:r>
          </a:p>
          <a:p>
            <a:pPr algn="just">
              <a:lnSpc>
                <a:spcPct val="150000"/>
              </a:lnSpc>
            </a:pPr>
            <a:r>
              <a:rPr kumimoji="1" lang="zh-CN" altLang="en-US" dirty="0"/>
              <a:t>将</a:t>
            </a:r>
            <a:r>
              <a:rPr kumimoji="1" lang="zh-CN" altLang="en-US" b="1" dirty="0"/>
              <a:t>顺序</a:t>
            </a:r>
            <a:r>
              <a:rPr kumimoji="1" lang="zh-CN" altLang="en-US" dirty="0"/>
              <a:t>的标量处理器扩展为</a:t>
            </a:r>
            <a:r>
              <a:rPr kumimoji="1" lang="zh-CN" altLang="en-US" b="1" dirty="0"/>
              <a:t>向量处理器</a:t>
            </a:r>
            <a:r>
              <a:rPr kumimoji="1" lang="zh-CN" altLang="en-US" dirty="0"/>
              <a:t>则不会带来复杂度和功耗的大幅升高，且开发者也能很容易适应和转换到向量指令</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25</a:t>
            </a:fld>
            <a:r>
              <a:rPr lang="en-US" altLang="zh-CN"/>
              <a:t>/75</a:t>
            </a:r>
            <a:endParaRPr lang="zh-CN" altLang="en-US" dirty="0"/>
          </a:p>
        </p:txBody>
      </p:sp>
    </p:spTree>
    <p:extLst>
      <p:ext uri="{BB962C8B-B14F-4D97-AF65-F5344CB8AC3E}">
        <p14:creationId xmlns:p14="http://schemas.microsoft.com/office/powerpoint/2010/main" val="536229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实例：</a:t>
            </a:r>
            <a:r>
              <a:rPr kumimoji="1" lang="en-US" altLang="zh-CN" dirty="0"/>
              <a:t>VMIPS=</a:t>
            </a:r>
            <a:r>
              <a:rPr kumimoji="1" lang="zh-CN" altLang="en-US" dirty="0"/>
              <a:t>标量</a:t>
            </a:r>
            <a:r>
              <a:rPr kumimoji="1" altLang="zh-CN" dirty="0"/>
              <a:t>MIPS+</a:t>
            </a:r>
            <a:r>
              <a:rPr kumimoji="1" lang="zh-CN" altLang="en-US" dirty="0"/>
              <a:t>逻辑向量扩展</a:t>
            </a:r>
            <a:r>
              <a:rPr lang="en-US" altLang="zh-CN" dirty="0"/>
              <a:t> </a:t>
            </a: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26</a:t>
            </a:fld>
            <a:r>
              <a:rPr lang="en-US" altLang="zh-CN"/>
              <a:t>/75</a:t>
            </a:r>
            <a:endParaRPr lang="zh-CN" altLang="en-US" dirty="0"/>
          </a:p>
        </p:txBody>
      </p:sp>
      <p:pic>
        <p:nvPicPr>
          <p:cNvPr id="7" name="图片 6"/>
          <p:cNvPicPr>
            <a:picLocks noChangeAspect="1"/>
          </p:cNvPicPr>
          <p:nvPr/>
        </p:nvPicPr>
        <p:blipFill>
          <a:blip r:embed="rId2"/>
          <a:stretch>
            <a:fillRect/>
          </a:stretch>
        </p:blipFill>
        <p:spPr>
          <a:xfrm>
            <a:off x="5801995" y="1400175"/>
            <a:ext cx="5551805" cy="4956175"/>
          </a:xfrm>
          <a:prstGeom prst="rect">
            <a:avLst/>
          </a:prstGeom>
        </p:spPr>
      </p:pic>
      <p:sp>
        <p:nvSpPr>
          <p:cNvPr id="6" name="内容占位符 5"/>
          <p:cNvSpPr>
            <a:spLocks noGrp="1"/>
          </p:cNvSpPr>
          <p:nvPr>
            <p:ph sz="quarter" idx="23"/>
          </p:nvPr>
        </p:nvSpPr>
        <p:spPr>
          <a:xfrm>
            <a:off x="435610" y="1753870"/>
            <a:ext cx="5461000" cy="4602480"/>
          </a:xfrm>
        </p:spPr>
        <p:txBody>
          <a:bodyPr>
            <a:noAutofit/>
          </a:bodyPr>
          <a:lstStyle/>
          <a:p>
            <a:pPr fontAlgn="auto">
              <a:spcBef>
                <a:spcPts val="1000"/>
              </a:spcBef>
            </a:pPr>
            <a:r>
              <a:rPr kumimoji="1" lang="zh-CN" sz="2000" dirty="0"/>
              <a:t>向量寄存器：</a:t>
            </a:r>
          </a:p>
          <a:p>
            <a:pPr lvl="1" fontAlgn="auto">
              <a:spcBef>
                <a:spcPts val="1000"/>
              </a:spcBef>
            </a:pPr>
            <a:r>
              <a:rPr kumimoji="1" lang="en-US" altLang="zh-CN" sz="1800" dirty="0"/>
              <a:t>64</a:t>
            </a:r>
            <a:r>
              <a:rPr kumimoji="1" lang="zh-CN" altLang="en-US" sz="1800" dirty="0"/>
              <a:t>个</a:t>
            </a:r>
            <a:r>
              <a:rPr kumimoji="1" lang="en-US" altLang="zh-CN" sz="1800" dirty="0"/>
              <a:t>64bit</a:t>
            </a:r>
            <a:r>
              <a:rPr kumimoji="1" lang="zh-CN" altLang="en-US" sz="1800" dirty="0"/>
              <a:t>的向量寄存器 </a:t>
            </a:r>
            <a:r>
              <a:rPr kumimoji="1" lang="en-US" altLang="zh-CN" sz="1800" dirty="0"/>
              <a:t>*8</a:t>
            </a:r>
            <a:r>
              <a:rPr kumimoji="1" lang="zh-CN" altLang="en-US" sz="1800" dirty="0"/>
              <a:t>个</a:t>
            </a:r>
            <a:r>
              <a:rPr kumimoji="1" lang="en-US" altLang="zh-CN" sz="1800" dirty="0"/>
              <a:t>VR</a:t>
            </a:r>
            <a:r>
              <a:rPr kumimoji="1" lang="zh-CN" altLang="en-US" sz="1800" dirty="0"/>
              <a:t>，足够多读写口</a:t>
            </a:r>
            <a:endParaRPr kumimoji="1" lang="zh-CN" sz="1800" dirty="0"/>
          </a:p>
          <a:p>
            <a:pPr fontAlgn="auto">
              <a:spcBef>
                <a:spcPts val="1000"/>
              </a:spcBef>
            </a:pPr>
            <a:r>
              <a:rPr kumimoji="1" lang="zh-CN" sz="2000" dirty="0"/>
              <a:t>向量功能单元</a:t>
            </a:r>
          </a:p>
          <a:p>
            <a:pPr lvl="1" fontAlgn="auto">
              <a:spcBef>
                <a:spcPts val="1000"/>
              </a:spcBef>
            </a:pPr>
            <a:r>
              <a:rPr kumimoji="1" lang="zh-CN" sz="1800" dirty="0"/>
              <a:t>全流水化，每周期</a:t>
            </a:r>
            <a:r>
              <a:rPr kumimoji="1" lang="en-US" altLang="zh-CN" sz="1800" dirty="0"/>
              <a:t>1</a:t>
            </a:r>
            <a:r>
              <a:rPr kumimoji="1" lang="zh-CN" altLang="en-US" sz="1800" dirty="0"/>
              <a:t>操作</a:t>
            </a:r>
          </a:p>
          <a:p>
            <a:pPr lvl="1" fontAlgn="auto">
              <a:spcBef>
                <a:spcPts val="1000"/>
              </a:spcBef>
            </a:pPr>
            <a:r>
              <a:rPr kumimoji="1" lang="zh-CN" altLang="en-US" sz="1800" dirty="0">
                <a:sym typeface="+mn-ea"/>
              </a:rPr>
              <a:t>需要一个控制单元检测结构冒险和数据冒险</a:t>
            </a:r>
            <a:endParaRPr kumimoji="1" lang="zh-CN" sz="1800" dirty="0"/>
          </a:p>
          <a:p>
            <a:pPr fontAlgn="auto">
              <a:spcBef>
                <a:spcPts val="1000"/>
              </a:spcBef>
            </a:pPr>
            <a:r>
              <a:rPr kumimoji="1" lang="zh-CN" sz="2000" dirty="0"/>
              <a:t>向量</a:t>
            </a:r>
            <a:r>
              <a:rPr kumimoji="1" lang="en-US" altLang="zh-CN" sz="2000" dirty="0"/>
              <a:t>load/store</a:t>
            </a:r>
            <a:r>
              <a:rPr kumimoji="1" lang="zh-CN" altLang="en-US" sz="2000" dirty="0"/>
              <a:t>单元</a:t>
            </a:r>
          </a:p>
          <a:p>
            <a:pPr lvl="1" fontAlgn="auto">
              <a:spcBef>
                <a:spcPts val="1000"/>
              </a:spcBef>
            </a:pPr>
            <a:r>
              <a:rPr kumimoji="1" lang="zh-CN" altLang="en-US" sz="1800" dirty="0"/>
              <a:t>全流水化，每周期</a:t>
            </a:r>
            <a:r>
              <a:rPr kumimoji="1" lang="en-US" altLang="zh-CN" sz="1800" dirty="0"/>
              <a:t>1</a:t>
            </a:r>
            <a:r>
              <a:rPr kumimoji="1" lang="zh-CN" altLang="en-US" sz="1800" dirty="0"/>
              <a:t>个字，可操作标量</a:t>
            </a:r>
          </a:p>
          <a:p>
            <a:pPr fontAlgn="auto">
              <a:spcBef>
                <a:spcPts val="1000"/>
              </a:spcBef>
            </a:pPr>
            <a:r>
              <a:rPr kumimoji="1" lang="zh-CN" altLang="en-US" sz="2000" dirty="0"/>
              <a:t>标量寄存器集合</a:t>
            </a:r>
          </a:p>
          <a:p>
            <a:pPr lvl="1" fontAlgn="auto">
              <a:spcBef>
                <a:spcPts val="1000"/>
              </a:spcBef>
            </a:pPr>
            <a:r>
              <a:rPr kumimoji="1" lang="en-US" altLang="zh-CN" sz="1800" dirty="0"/>
              <a:t>32</a:t>
            </a:r>
            <a:r>
              <a:rPr kumimoji="1" lang="zh-CN" altLang="en-US" sz="1800" dirty="0"/>
              <a:t>通用，</a:t>
            </a:r>
            <a:r>
              <a:rPr kumimoji="1" lang="en-US" altLang="zh-CN" sz="1800" dirty="0"/>
              <a:t>32</a:t>
            </a:r>
            <a:r>
              <a:rPr kumimoji="1" lang="zh-CN" altLang="en-US" sz="1800" dirty="0"/>
              <a:t>浮点，可存地址和数据</a:t>
            </a:r>
          </a:p>
          <a:p>
            <a:pPr lvl="1" fontAlgn="auto">
              <a:spcBef>
                <a:spcPts val="1000"/>
              </a:spcBef>
            </a:pPr>
            <a:r>
              <a:rPr kumimoji="1" lang="zh-CN" altLang="en-US" sz="1800" dirty="0">
                <a:sym typeface="+mn-ea"/>
              </a:rPr>
              <a:t>可以为向量功能单元提供数据，也可以为向量</a:t>
            </a:r>
            <a:r>
              <a:rPr kumimoji="1" lang="en-US" altLang="zh-CN" sz="1800" dirty="0">
                <a:sym typeface="+mn-ea"/>
              </a:rPr>
              <a:t>load/store</a:t>
            </a:r>
            <a:r>
              <a:rPr kumimoji="1" lang="zh-CN" altLang="en-US" sz="1800" dirty="0">
                <a:sym typeface="+mn-ea"/>
              </a:rPr>
              <a:t>单元提供地址</a:t>
            </a:r>
          </a:p>
        </p:txBody>
      </p:sp>
    </p:spTree>
    <p:extLst>
      <p:ext uri="{BB962C8B-B14F-4D97-AF65-F5344CB8AC3E}">
        <p14:creationId xmlns:p14="http://schemas.microsoft.com/office/powerpoint/2010/main" val="106437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4F8E1CA-8096-EA37-6FEC-AE4F1D4EC990}"/>
              </a:ext>
            </a:extLst>
          </p:cNvPr>
          <p:cNvSpPr txBox="1"/>
          <p:nvPr/>
        </p:nvSpPr>
        <p:spPr>
          <a:xfrm>
            <a:off x="321600" y="328397"/>
            <a:ext cx="11318400" cy="6454652"/>
          </a:xfrm>
          <a:prstGeom prst="rect">
            <a:avLst/>
          </a:prstGeom>
          <a:noFill/>
        </p:spPr>
        <p:txBody>
          <a:bodyPr wrap="square">
            <a:spAutoFit/>
          </a:bodyPr>
          <a:lstStyle/>
          <a:p>
            <a:pPr marL="0" lvl="1" eaLnBrk="1" hangingPunct="1">
              <a:lnSpc>
                <a:spcPct val="150000"/>
              </a:lnSpc>
            </a:pPr>
            <a:r>
              <a:rPr lang="zh-CN" altLang="en-US" sz="2800" dirty="0">
                <a:latin typeface="宋体" panose="02010600030101010101" pitchFamily="2" charset="-122"/>
                <a:ea typeface="宋体" panose="02010600030101010101" pitchFamily="2" charset="-122"/>
              </a:rPr>
              <a:t>只要不出现</a:t>
            </a:r>
            <a:r>
              <a:rPr lang="en-US" altLang="zh-CN" sz="2800" dirty="0">
                <a:solidFill>
                  <a:srgbClr val="FF0000"/>
                </a:solidFill>
                <a:latin typeface="宋体" panose="02010600030101010101" pitchFamily="2" charset="-122"/>
                <a:ea typeface="宋体" panose="02010600030101010101" pitchFamily="2" charset="-122"/>
              </a:rPr>
              <a:t>V</a:t>
            </a:r>
            <a:r>
              <a:rPr lang="en-US" altLang="zh-CN" sz="2800" i="1" baseline="-25000" dirty="0">
                <a:solidFill>
                  <a:srgbClr val="FF0000"/>
                </a:solidFill>
                <a:latin typeface="宋体" panose="02010600030101010101" pitchFamily="2" charset="-122"/>
                <a:ea typeface="宋体" panose="02010600030101010101" pitchFamily="2" charset="-122"/>
              </a:rPr>
              <a:t>i</a:t>
            </a:r>
            <a:r>
              <a:rPr lang="zh-CN" altLang="en-US" sz="2800" dirty="0">
                <a:solidFill>
                  <a:srgbClr val="FF0000"/>
                </a:solidFill>
                <a:latin typeface="宋体" panose="02010600030101010101" pitchFamily="2" charset="-122"/>
                <a:ea typeface="宋体" panose="02010600030101010101" pitchFamily="2" charset="-122"/>
              </a:rPr>
              <a:t>冲突</a:t>
            </a:r>
            <a:r>
              <a:rPr lang="zh-CN" altLang="en-US" sz="2800" dirty="0">
                <a:latin typeface="宋体" panose="02010600030101010101" pitchFamily="2" charset="-122"/>
                <a:ea typeface="宋体" panose="02010600030101010101" pitchFamily="2" charset="-122"/>
              </a:rPr>
              <a:t>和</a:t>
            </a:r>
            <a:r>
              <a:rPr lang="zh-CN" altLang="en-US" sz="2800" dirty="0">
                <a:solidFill>
                  <a:srgbClr val="FF0000"/>
                </a:solidFill>
                <a:latin typeface="宋体" panose="02010600030101010101" pitchFamily="2" charset="-122"/>
                <a:ea typeface="宋体" panose="02010600030101010101" pitchFamily="2" charset="-122"/>
              </a:rPr>
              <a:t>功能部件冲突</a:t>
            </a:r>
            <a:r>
              <a:rPr lang="zh-CN" altLang="en-US" sz="2800" dirty="0">
                <a:latin typeface="宋体" panose="02010600030101010101" pitchFamily="2" charset="-122"/>
                <a:ea typeface="宋体" panose="02010600030101010101" pitchFamily="2" charset="-122"/>
              </a:rPr>
              <a:t>，各</a:t>
            </a:r>
            <a:r>
              <a:rPr lang="en-US" altLang="zh-CN" sz="2800" dirty="0">
                <a:latin typeface="宋体" panose="02010600030101010101" pitchFamily="2" charset="-122"/>
                <a:ea typeface="宋体" panose="02010600030101010101" pitchFamily="2" charset="-122"/>
              </a:rPr>
              <a:t>V</a:t>
            </a:r>
            <a:r>
              <a:rPr lang="en-US" altLang="zh-CN" sz="2800" i="1" baseline="-250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之间和各功能部件之间都能并行工作，大大加快了向量指令的处理。</a:t>
            </a:r>
          </a:p>
          <a:p>
            <a:pPr marL="457200" lvl="2" eaLnBrk="1" hangingPunct="1">
              <a:lnSpc>
                <a:spcPct val="150000"/>
              </a:lnSpc>
            </a:pPr>
            <a:r>
              <a:rPr lang="en-US" altLang="zh-CN" sz="2800" dirty="0">
                <a:solidFill>
                  <a:srgbClr val="FF0000"/>
                </a:solidFill>
                <a:latin typeface="宋体" panose="02010600030101010101" pitchFamily="2" charset="-122"/>
                <a:ea typeface="宋体" panose="02010600030101010101" pitchFamily="2" charset="-122"/>
              </a:rPr>
              <a:t>V</a:t>
            </a:r>
            <a:r>
              <a:rPr lang="en-US" altLang="zh-CN" sz="2800" i="1" baseline="-25000" dirty="0">
                <a:solidFill>
                  <a:srgbClr val="FF0000"/>
                </a:solidFill>
                <a:latin typeface="宋体" panose="02010600030101010101" pitchFamily="2" charset="-122"/>
                <a:ea typeface="宋体" panose="02010600030101010101" pitchFamily="2" charset="-122"/>
              </a:rPr>
              <a:t>i</a:t>
            </a:r>
            <a:r>
              <a:rPr lang="zh-CN" altLang="en-US" sz="2800" dirty="0">
                <a:solidFill>
                  <a:srgbClr val="FF0000"/>
                </a:solidFill>
                <a:latin typeface="宋体" panose="02010600030101010101" pitchFamily="2" charset="-122"/>
                <a:ea typeface="宋体" panose="02010600030101010101" pitchFamily="2" charset="-122"/>
              </a:rPr>
              <a:t>冲突：</a:t>
            </a:r>
            <a:r>
              <a:rPr lang="zh-CN" altLang="en-US" sz="2800" dirty="0">
                <a:latin typeface="宋体" panose="02010600030101010101" pitchFamily="2" charset="-122"/>
                <a:ea typeface="宋体" panose="02010600030101010101" pitchFamily="2" charset="-122"/>
              </a:rPr>
              <a:t>并行工作的各向量指令的源向量或结果向量使用了相同的</a:t>
            </a:r>
            <a:r>
              <a:rPr lang="en-US" altLang="zh-CN" sz="2800" dirty="0">
                <a:latin typeface="宋体" panose="02010600030101010101" pitchFamily="2" charset="-122"/>
                <a:ea typeface="宋体" panose="02010600030101010101" pitchFamily="2" charset="-122"/>
              </a:rPr>
              <a:t>V</a:t>
            </a:r>
            <a:r>
              <a:rPr lang="en-US" altLang="zh-CN" sz="2800" i="1" baseline="-250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p>
          <a:p>
            <a:pPr lvl="2" eaLnBrk="1" hangingPunct="1">
              <a:lnSpc>
                <a:spcPct val="150000"/>
              </a:lnSpc>
              <a:buFont typeface="Wingdings" panose="05000000000000000000" pitchFamily="2" charset="2"/>
              <a:buNone/>
            </a:pPr>
            <a:r>
              <a:rPr lang="zh-CN" altLang="en-US" sz="2800" dirty="0">
                <a:solidFill>
                  <a:srgbClr val="E24C05"/>
                </a:solidFill>
                <a:latin typeface="宋体" panose="02010600030101010101" pitchFamily="2" charset="-122"/>
                <a:ea typeface="宋体" panose="02010600030101010101" pitchFamily="2" charset="-122"/>
              </a:rPr>
              <a:t>例如：</a:t>
            </a:r>
            <a:r>
              <a:rPr lang="zh-CN" altLang="en-US" sz="2800" dirty="0">
                <a:latin typeface="宋体" panose="02010600030101010101" pitchFamily="2" charset="-122"/>
                <a:ea typeface="宋体" panose="02010600030101010101" pitchFamily="2" charset="-122"/>
              </a:rPr>
              <a:t>源向量相同</a:t>
            </a:r>
            <a:endParaRPr lang="zh-CN" altLang="en-US" sz="2800" dirty="0">
              <a:solidFill>
                <a:srgbClr val="E24C05"/>
              </a:solidFill>
              <a:latin typeface="宋体" panose="02010600030101010101" pitchFamily="2" charset="-122"/>
              <a:ea typeface="宋体" panose="02010600030101010101" pitchFamily="2" charset="-122"/>
            </a:endParaRPr>
          </a:p>
          <a:p>
            <a:pPr lvl="3" eaLnBrk="1" hangingPunct="1">
              <a:lnSpc>
                <a:spcPct val="150000"/>
              </a:lnSpc>
              <a:buFont typeface="Wingdings" panose="05000000000000000000" pitchFamily="2" charset="2"/>
              <a:buNone/>
            </a:pP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3</a:t>
            </a:r>
            <a:r>
              <a:rPr lang="en-US" altLang="zh-CN" sz="2800" dirty="0">
                <a:latin typeface="宋体" panose="02010600030101010101" pitchFamily="2" charset="-122"/>
                <a:ea typeface="宋体" panose="02010600030101010101" pitchFamily="2" charset="-122"/>
              </a:rPr>
              <a:t>←</a:t>
            </a:r>
            <a:r>
              <a:rPr lang="en-US" altLang="zh-CN" sz="2800" dirty="0">
                <a:solidFill>
                  <a:srgbClr val="FF33CC"/>
                </a:solidFill>
                <a:latin typeface="宋体" panose="02010600030101010101" pitchFamily="2" charset="-122"/>
                <a:ea typeface="宋体" panose="02010600030101010101" pitchFamily="2" charset="-122"/>
              </a:rPr>
              <a:t>V</a:t>
            </a:r>
            <a:r>
              <a:rPr lang="en-US" altLang="zh-CN" sz="2800" baseline="-25000" dirty="0">
                <a:solidFill>
                  <a:srgbClr val="FF33CC"/>
                </a:solidFill>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2</a:t>
            </a:r>
          </a:p>
          <a:p>
            <a:pPr lvl="3" eaLnBrk="1" hangingPunct="1">
              <a:lnSpc>
                <a:spcPct val="150000"/>
              </a:lnSpc>
              <a:buFont typeface="Wingdings" panose="05000000000000000000" pitchFamily="2" charset="2"/>
              <a:buNone/>
            </a:pPr>
            <a:r>
              <a:rPr lang="en-US" altLang="zh-CN" sz="2800" dirty="0">
                <a:latin typeface="宋体" panose="02010600030101010101" pitchFamily="2" charset="-122"/>
                <a:ea typeface="宋体" panose="02010600030101010101" pitchFamily="2" charset="-122"/>
              </a:rPr>
              <a:t>     V</a:t>
            </a:r>
            <a:r>
              <a:rPr lang="en-US" altLang="zh-CN" sz="2800" baseline="-25000" dirty="0">
                <a:latin typeface="宋体" panose="02010600030101010101" pitchFamily="2" charset="-122"/>
                <a:ea typeface="宋体" panose="02010600030101010101" pitchFamily="2" charset="-122"/>
              </a:rPr>
              <a:t>5</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4</a:t>
            </a:r>
            <a:r>
              <a:rPr lang="en-US" altLang="zh-CN" sz="2800" dirty="0">
                <a:latin typeface="宋体" panose="02010600030101010101" pitchFamily="2" charset="-122"/>
                <a:ea typeface="宋体" panose="02010600030101010101" pitchFamily="2" charset="-122"/>
              </a:rPr>
              <a:t>∧</a:t>
            </a:r>
            <a:r>
              <a:rPr lang="en-US" altLang="zh-CN" sz="2800" dirty="0">
                <a:solidFill>
                  <a:srgbClr val="FF33CC"/>
                </a:solidFill>
                <a:latin typeface="宋体" panose="02010600030101010101" pitchFamily="2" charset="-122"/>
                <a:ea typeface="宋体" panose="02010600030101010101" pitchFamily="2" charset="-122"/>
              </a:rPr>
              <a:t>V</a:t>
            </a:r>
            <a:r>
              <a:rPr lang="en-US" altLang="zh-CN" sz="2800" baseline="-25000" dirty="0">
                <a:solidFill>
                  <a:srgbClr val="FF33CC"/>
                </a:solidFill>
                <a:latin typeface="宋体" panose="02010600030101010101" pitchFamily="2" charset="-122"/>
                <a:ea typeface="宋体" panose="02010600030101010101" pitchFamily="2" charset="-122"/>
              </a:rPr>
              <a:t>1</a:t>
            </a:r>
          </a:p>
          <a:p>
            <a:pPr marL="457200" lvl="2" eaLnBrk="1" hangingPunct="1">
              <a:lnSpc>
                <a:spcPct val="150000"/>
              </a:lnSpc>
            </a:pPr>
            <a:r>
              <a:rPr lang="zh-CN" altLang="en-US" sz="2800" dirty="0">
                <a:solidFill>
                  <a:srgbClr val="FF0000"/>
                </a:solidFill>
                <a:latin typeface="宋体" panose="02010600030101010101" pitchFamily="2" charset="-122"/>
                <a:ea typeface="宋体" panose="02010600030101010101" pitchFamily="2" charset="-122"/>
              </a:rPr>
              <a:t>功能部件冲突：</a:t>
            </a:r>
            <a:r>
              <a:rPr lang="zh-CN" altLang="en-US" sz="2800" dirty="0">
                <a:latin typeface="宋体" panose="02010600030101010101" pitchFamily="2" charset="-122"/>
                <a:ea typeface="宋体" panose="02010600030101010101" pitchFamily="2" charset="-122"/>
              </a:rPr>
              <a:t>并行工作的各向量指令要使用同一个功能部件。</a:t>
            </a:r>
          </a:p>
          <a:p>
            <a:pPr lvl="2" eaLnBrk="1" hangingPunct="1">
              <a:lnSpc>
                <a:spcPct val="150000"/>
              </a:lnSpc>
              <a:buFont typeface="Wingdings" panose="05000000000000000000" pitchFamily="2" charset="2"/>
              <a:buNone/>
            </a:pPr>
            <a:r>
              <a:rPr lang="zh-CN" altLang="en-US" sz="2800" dirty="0">
                <a:solidFill>
                  <a:srgbClr val="E24C05"/>
                </a:solidFill>
                <a:latin typeface="宋体" panose="02010600030101010101" pitchFamily="2" charset="-122"/>
                <a:ea typeface="宋体" panose="02010600030101010101" pitchFamily="2" charset="-122"/>
              </a:rPr>
              <a:t>例如：</a:t>
            </a:r>
            <a:r>
              <a:rPr lang="zh-CN" altLang="en-US" sz="2800" dirty="0">
                <a:latin typeface="宋体" panose="02010600030101010101" pitchFamily="2" charset="-122"/>
                <a:ea typeface="宋体" panose="02010600030101010101" pitchFamily="2" charset="-122"/>
              </a:rPr>
              <a:t>都需使用乘法功能部件</a:t>
            </a:r>
            <a:endParaRPr lang="zh-CN" altLang="en-US" sz="2800" dirty="0">
              <a:solidFill>
                <a:srgbClr val="E24C05"/>
              </a:solidFill>
              <a:latin typeface="宋体" panose="02010600030101010101" pitchFamily="2" charset="-122"/>
              <a:ea typeface="宋体" panose="02010600030101010101" pitchFamily="2" charset="-122"/>
            </a:endParaRPr>
          </a:p>
          <a:p>
            <a:pPr lvl="3" eaLnBrk="1" hangingPunct="1">
              <a:lnSpc>
                <a:spcPct val="150000"/>
              </a:lnSpc>
              <a:buFont typeface="Wingdings" panose="05000000000000000000" pitchFamily="2" charset="2"/>
              <a:buNone/>
            </a:pP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3</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1</a:t>
            </a:r>
            <a:r>
              <a:rPr lang="en-US" altLang="zh-CN" sz="2800" dirty="0">
                <a:solidFill>
                  <a:srgbClr val="FF33CC"/>
                </a:solidFill>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2</a:t>
            </a:r>
          </a:p>
          <a:p>
            <a:pPr lvl="3" eaLnBrk="1" hangingPunct="1">
              <a:lnSpc>
                <a:spcPct val="150000"/>
              </a:lnSpc>
              <a:buFont typeface="Wingdings" panose="05000000000000000000" pitchFamily="2" charset="2"/>
              <a:buNone/>
            </a:pPr>
            <a:r>
              <a:rPr lang="en-US" altLang="zh-CN" sz="2800" dirty="0">
                <a:latin typeface="宋体" panose="02010600030101010101" pitchFamily="2" charset="-122"/>
                <a:ea typeface="宋体" panose="02010600030101010101" pitchFamily="2" charset="-122"/>
              </a:rPr>
              <a:t>     V</a:t>
            </a:r>
            <a:r>
              <a:rPr lang="en-US" altLang="zh-CN" sz="2800" baseline="-25000" dirty="0">
                <a:latin typeface="宋体" panose="02010600030101010101" pitchFamily="2" charset="-122"/>
                <a:ea typeface="宋体" panose="02010600030101010101" pitchFamily="2" charset="-122"/>
              </a:rPr>
              <a:t>5</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4</a:t>
            </a:r>
            <a:r>
              <a:rPr lang="en-US" altLang="zh-CN" sz="2800" dirty="0">
                <a:solidFill>
                  <a:srgbClr val="FF33CC"/>
                </a:solidFill>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6</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71213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61600" y="447125"/>
            <a:ext cx="9296400" cy="921933"/>
          </a:xfrm>
        </p:spPr>
        <p:txBody>
          <a:bodyPr/>
          <a:lstStyle/>
          <a:p>
            <a:r>
              <a:rPr kumimoji="1" lang="zh-CN" altLang="en-US" dirty="0"/>
              <a:t>向量专用特殊寄存器</a:t>
            </a:r>
            <a:endParaRPr kumimoji="1" altLang="zh-CN" dirty="0"/>
          </a:p>
        </p:txBody>
      </p:sp>
      <p:sp>
        <p:nvSpPr>
          <p:cNvPr id="4" name="内容占位符 3"/>
          <p:cNvSpPr>
            <a:spLocks noGrp="1"/>
          </p:cNvSpPr>
          <p:nvPr>
            <p:ph sz="quarter" idx="23"/>
          </p:nvPr>
        </p:nvSpPr>
        <p:spPr>
          <a:xfrm>
            <a:off x="410400" y="1522095"/>
            <a:ext cx="11692800" cy="4681220"/>
          </a:xfrm>
        </p:spPr>
        <p:txBody>
          <a:bodyPr>
            <a:normAutofit fontScale="97500"/>
          </a:bodyPr>
          <a:lstStyle/>
          <a:p>
            <a:r>
              <a:rPr kumimoji="1" lang="zh-CN" altLang="en-US" sz="2900" dirty="0">
                <a:sym typeface="+mn-ea"/>
              </a:rPr>
              <a:t>向量长度寄存器</a:t>
            </a:r>
            <a:r>
              <a:rPr kumimoji="1" altLang="zh-CN" sz="2900" dirty="0">
                <a:sym typeface="+mn-ea"/>
              </a:rPr>
              <a:t>VL</a:t>
            </a:r>
            <a:endParaRPr kumimoji="1" lang="zh-CN" altLang="en-US" sz="2900" dirty="0">
              <a:sym typeface="+mn-ea"/>
            </a:endParaRPr>
          </a:p>
          <a:p>
            <a:pPr lvl="1">
              <a:lnSpc>
                <a:spcPct val="100000"/>
              </a:lnSpc>
            </a:pPr>
            <a:r>
              <a:rPr lang="en-US" altLang="zh-CN" sz="2500" dirty="0">
                <a:solidFill>
                  <a:schemeClr val="tx1"/>
                </a:solidFill>
                <a:sym typeface="+mn-ea"/>
              </a:rPr>
              <a:t>64</a:t>
            </a:r>
            <a:r>
              <a:rPr lang="zh-CN" altLang="en-US" sz="2500" dirty="0">
                <a:solidFill>
                  <a:schemeClr val="tx1"/>
                </a:solidFill>
                <a:sym typeface="+mn-ea"/>
              </a:rPr>
              <a:t>位</a:t>
            </a:r>
            <a:r>
              <a:rPr lang="zh-CN" altLang="en-US" sz="2500" dirty="0">
                <a:sym typeface="+mn-ea"/>
              </a:rPr>
              <a:t>，每一位对应于向量寄存器的一个单元。</a:t>
            </a:r>
          </a:p>
          <a:p>
            <a:pPr lvl="1">
              <a:lnSpc>
                <a:spcPct val="100000"/>
              </a:lnSpc>
            </a:pPr>
            <a:r>
              <a:rPr lang="en-US" altLang="zh-CN" sz="2500" dirty="0">
                <a:sym typeface="+mn-ea"/>
              </a:rPr>
              <a:t>VL</a:t>
            </a:r>
            <a:r>
              <a:rPr lang="zh-CN" altLang="en-US" sz="2500" dirty="0">
                <a:sym typeface="+mn-ea"/>
              </a:rPr>
              <a:t>控制所有向量运算的长度，包括</a:t>
            </a:r>
            <a:r>
              <a:rPr lang="en-US" altLang="zh-CN" sz="2500" dirty="0">
                <a:sym typeface="+mn-ea"/>
              </a:rPr>
              <a:t>ld/st</a:t>
            </a:r>
            <a:endParaRPr lang="zh-CN" altLang="en-US" sz="2500" dirty="0">
              <a:latin typeface="宋体" panose="02010600030101010101" pitchFamily="2" charset="-122"/>
            </a:endParaRPr>
          </a:p>
          <a:p>
            <a:pPr lvl="1">
              <a:lnSpc>
                <a:spcPct val="100000"/>
              </a:lnSpc>
            </a:pPr>
            <a:r>
              <a:rPr lang="zh-CN" altLang="en-US" sz="2500" dirty="0">
                <a:solidFill>
                  <a:srgbClr val="080808"/>
                </a:solidFill>
                <a:sym typeface="+mn-ea"/>
              </a:rPr>
              <a:t>作用：将软件层程序中实际向量长度</a:t>
            </a:r>
            <a:r>
              <a:rPr lang="en-US" altLang="zh-CN" sz="2500" dirty="0">
                <a:solidFill>
                  <a:srgbClr val="080808"/>
                </a:solidFill>
                <a:sym typeface="+mn-ea"/>
              </a:rPr>
              <a:t>N</a:t>
            </a:r>
            <a:r>
              <a:rPr lang="zh-CN" altLang="en-US" sz="2500" dirty="0">
                <a:solidFill>
                  <a:srgbClr val="080808"/>
                </a:solidFill>
                <a:sym typeface="+mn-ea"/>
              </a:rPr>
              <a:t>与硬件层向量寄存器中的元素数目</a:t>
            </a:r>
            <a:r>
              <a:rPr lang="en-US" altLang="zh-CN" sz="2500" dirty="0">
                <a:solidFill>
                  <a:srgbClr val="080808"/>
                </a:solidFill>
                <a:sym typeface="+mn-ea"/>
              </a:rPr>
              <a:t>64</a:t>
            </a:r>
            <a:r>
              <a:rPr lang="zh-CN" altLang="en-US" sz="2500" dirty="0">
                <a:solidFill>
                  <a:srgbClr val="080808"/>
                </a:solidFill>
                <a:sym typeface="+mn-ea"/>
              </a:rPr>
              <a:t>相适配</a:t>
            </a:r>
            <a:endParaRPr lang="zh-CN" altLang="en-US" sz="3700" dirty="0">
              <a:latin typeface="宋体" panose="02010600030101010101" pitchFamily="2" charset="-122"/>
            </a:endParaRPr>
          </a:p>
          <a:p>
            <a:r>
              <a:rPr kumimoji="1" lang="zh-CN" altLang="en-US" sz="2900" dirty="0">
                <a:sym typeface="+mn-ea"/>
              </a:rPr>
              <a:t>向量屏蔽寄存器</a:t>
            </a:r>
            <a:r>
              <a:rPr kumimoji="1" altLang="zh-CN" sz="2900" dirty="0">
                <a:sym typeface="+mn-ea"/>
              </a:rPr>
              <a:t>VM</a:t>
            </a:r>
          </a:p>
          <a:p>
            <a:pPr lvl="1"/>
            <a:r>
              <a:rPr kumimoji="1" lang="zh-CN" sz="2500" dirty="0"/>
              <a:t>当向量长度小于</a:t>
            </a:r>
            <a:r>
              <a:rPr kumimoji="1" lang="en-US" altLang="zh-CN" sz="2500" dirty="0"/>
              <a:t>64</a:t>
            </a:r>
            <a:r>
              <a:rPr kumimoji="1" lang="zh-CN" altLang="en-US" sz="2500" dirty="0"/>
              <a:t>时，或者条件语句控制下对向量某些元素进行单独运算时使用</a:t>
            </a:r>
          </a:p>
          <a:p>
            <a:pPr lvl="1"/>
            <a:r>
              <a:rPr kumimoji="1" lang="zh-CN" altLang="en-US" sz="2500" dirty="0"/>
              <a:t>即使</a:t>
            </a:r>
            <a:r>
              <a:rPr kumimoji="1" lang="en-US" altLang="zh-CN" sz="2500" dirty="0"/>
              <a:t>maskcode</a:t>
            </a:r>
            <a:r>
              <a:rPr kumimoji="1" lang="zh-CN" altLang="en-US" sz="2500" dirty="0"/>
              <a:t>中有大量的</a:t>
            </a:r>
            <a:r>
              <a:rPr kumimoji="1" lang="en-US" altLang="zh-CN" sz="2500" dirty="0"/>
              <a:t>0</a:t>
            </a:r>
            <a:r>
              <a:rPr kumimoji="1" lang="zh-CN" altLang="en-US" sz="2500" dirty="0"/>
              <a:t>，使用</a:t>
            </a:r>
            <a:r>
              <a:rPr kumimoji="1" lang="en-US" altLang="zh-CN" sz="2500" dirty="0"/>
              <a:t>VM</a:t>
            </a:r>
            <a:r>
              <a:rPr kumimoji="1" lang="zh-CN" altLang="en-US" sz="2500" dirty="0"/>
              <a:t>的向量指令速度依然远远快于标量计算模式。</a:t>
            </a:r>
            <a:endParaRPr kumimoji="1" altLang="zh-CN" sz="2500" dirty="0"/>
          </a:p>
          <a:p>
            <a:endParaRPr kumimoji="1" lang="en-US" altLang="zh-CN"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28</a:t>
            </a:fld>
            <a:r>
              <a:rPr lang="en-US" altLang="zh-CN"/>
              <a:t>/75</a:t>
            </a:r>
            <a:endParaRPr lang="zh-CN" altLang="en-US" dirty="0"/>
          </a:p>
        </p:txBody>
      </p:sp>
    </p:spTree>
    <p:extLst>
      <p:ext uri="{BB962C8B-B14F-4D97-AF65-F5344CB8AC3E}">
        <p14:creationId xmlns:p14="http://schemas.microsoft.com/office/powerpoint/2010/main" val="3181951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E92011C-F153-AF03-D96C-03F604A004D6}"/>
              </a:ext>
            </a:extLst>
          </p:cNvPr>
          <p:cNvPicPr>
            <a:picLocks noChangeAspect="1"/>
          </p:cNvPicPr>
          <p:nvPr/>
        </p:nvPicPr>
        <p:blipFill>
          <a:blip r:embed="rId2"/>
          <a:stretch>
            <a:fillRect/>
          </a:stretch>
        </p:blipFill>
        <p:spPr>
          <a:xfrm>
            <a:off x="583335" y="2286262"/>
            <a:ext cx="3846281" cy="1231304"/>
          </a:xfrm>
          <a:prstGeom prst="rect">
            <a:avLst/>
          </a:prstGeom>
        </p:spPr>
      </p:pic>
      <p:pic>
        <p:nvPicPr>
          <p:cNvPr id="7" name="图片 6">
            <a:extLst>
              <a:ext uri="{FF2B5EF4-FFF2-40B4-BE49-F238E27FC236}">
                <a16:creationId xmlns:a16="http://schemas.microsoft.com/office/drawing/2014/main" id="{6BCCD593-1832-9F76-044D-9F6FC2A7BBE9}"/>
              </a:ext>
            </a:extLst>
          </p:cNvPr>
          <p:cNvPicPr>
            <a:picLocks noChangeAspect="1"/>
          </p:cNvPicPr>
          <p:nvPr/>
        </p:nvPicPr>
        <p:blipFill>
          <a:blip r:embed="rId3"/>
          <a:stretch>
            <a:fillRect/>
          </a:stretch>
        </p:blipFill>
        <p:spPr>
          <a:xfrm>
            <a:off x="5415129" y="2286262"/>
            <a:ext cx="6278880" cy="1509426"/>
          </a:xfrm>
          <a:prstGeom prst="rect">
            <a:avLst/>
          </a:prstGeom>
        </p:spPr>
      </p:pic>
      <p:sp>
        <p:nvSpPr>
          <p:cNvPr id="9" name="文本框 8">
            <a:extLst>
              <a:ext uri="{FF2B5EF4-FFF2-40B4-BE49-F238E27FC236}">
                <a16:creationId xmlns:a16="http://schemas.microsoft.com/office/drawing/2014/main" id="{3B7EF763-E38C-53B6-ED3A-338A695253AF}"/>
              </a:ext>
            </a:extLst>
          </p:cNvPr>
          <p:cNvSpPr txBox="1"/>
          <p:nvPr/>
        </p:nvSpPr>
        <p:spPr>
          <a:xfrm>
            <a:off x="802640" y="1274310"/>
            <a:ext cx="6100064" cy="523220"/>
          </a:xfrm>
          <a:prstGeom prst="rect">
            <a:avLst/>
          </a:prstGeom>
          <a:noFill/>
        </p:spPr>
        <p:txBody>
          <a:bodyPr wrap="square">
            <a:spAutoFit/>
          </a:bodyPr>
          <a:lstStyle/>
          <a:p>
            <a:r>
              <a:rPr kumimoji="1" lang="zh-CN" altLang="en-US" sz="2800" dirty="0">
                <a:sym typeface="+mn-ea"/>
              </a:rPr>
              <a:t>向量屏蔽寄存器</a:t>
            </a:r>
            <a:r>
              <a:rPr kumimoji="1" lang="en-US" altLang="zh-CN" sz="2800" dirty="0">
                <a:sym typeface="+mn-ea"/>
              </a:rPr>
              <a:t>VM</a:t>
            </a:r>
          </a:p>
        </p:txBody>
      </p:sp>
    </p:spTree>
    <p:extLst>
      <p:ext uri="{BB962C8B-B14F-4D97-AF65-F5344CB8AC3E}">
        <p14:creationId xmlns:p14="http://schemas.microsoft.com/office/powerpoint/2010/main" val="509761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4A3FF3C2-A244-C540-8055-DE9018F6D111}"/>
              </a:ext>
            </a:extLst>
          </p:cNvPr>
          <p:cNvSpPr>
            <a:spLocks noGrp="1"/>
          </p:cNvSpPr>
          <p:nvPr>
            <p:ph type="title"/>
          </p:nvPr>
        </p:nvSpPr>
        <p:spPr>
          <a:xfrm>
            <a:off x="1447800" y="571350"/>
            <a:ext cx="9296400" cy="921933"/>
          </a:xfrm>
        </p:spPr>
        <p:txBody>
          <a:bodyPr/>
          <a:lstStyle/>
          <a:p>
            <a:r>
              <a:rPr kumimoji="1" lang="zh-CN" altLang="en-US" dirty="0"/>
              <a:t>数据级并行与</a:t>
            </a:r>
            <a:r>
              <a:rPr kumimoji="1" lang="en-US" altLang="zh-Hans" dirty="0"/>
              <a:t>SPMD</a:t>
            </a:r>
            <a:endParaRPr kumimoji="1" lang="zh-CN" altLang="en-US" dirty="0"/>
          </a:p>
        </p:txBody>
      </p:sp>
      <p:sp>
        <p:nvSpPr>
          <p:cNvPr id="16" name="内容占位符 15">
            <a:extLst>
              <a:ext uri="{FF2B5EF4-FFF2-40B4-BE49-F238E27FC236}">
                <a16:creationId xmlns:a16="http://schemas.microsoft.com/office/drawing/2014/main" id="{DC122CA1-1132-4C4E-88D2-1426DEE9D256}"/>
              </a:ext>
            </a:extLst>
          </p:cNvPr>
          <p:cNvSpPr>
            <a:spLocks noGrp="1"/>
          </p:cNvSpPr>
          <p:nvPr>
            <p:ph sz="quarter" idx="23"/>
          </p:nvPr>
        </p:nvSpPr>
        <p:spPr>
          <a:xfrm>
            <a:off x="1447800" y="2121780"/>
            <a:ext cx="9296400" cy="2446156"/>
          </a:xfrm>
        </p:spPr>
        <p:txBody>
          <a:bodyPr/>
          <a:lstStyle/>
          <a:p>
            <a:pPr>
              <a:lnSpc>
                <a:spcPct val="100000"/>
              </a:lnSpc>
            </a:pPr>
            <a:r>
              <a:rPr kumimoji="1" lang="zh-CN" altLang="en-US" dirty="0"/>
              <a:t>无论是矩阵运算还是图形图像处理，其共性是对大量的数据施加同种变换</a:t>
            </a:r>
            <a:r>
              <a:rPr kumimoji="1" lang="en-US" altLang="zh-CN" dirty="0"/>
              <a:t>——</a:t>
            </a:r>
            <a:r>
              <a:rPr kumimoji="1" lang="zh-CN" altLang="en-US" dirty="0"/>
              <a:t>数据级并行（</a:t>
            </a:r>
            <a:r>
              <a:rPr kumimoji="1" lang="en-US" altLang="zh-CN" dirty="0"/>
              <a:t>DLP</a:t>
            </a:r>
            <a:r>
              <a:rPr kumimoji="1" lang="zh-CN" altLang="en-US" dirty="0"/>
              <a:t>）</a:t>
            </a:r>
            <a:endParaRPr kumimoji="1" lang="en-US" altLang="zh-CN" dirty="0"/>
          </a:p>
          <a:p>
            <a:pPr>
              <a:lnSpc>
                <a:spcPct val="100000"/>
              </a:lnSpc>
              <a:spcBef>
                <a:spcPts val="2000"/>
              </a:spcBef>
            </a:pPr>
            <a:r>
              <a:rPr kumimoji="1" lang="zh-CN" altLang="en-US" dirty="0"/>
              <a:t>从软件的角度，在编程模型上，我们期待</a:t>
            </a:r>
            <a:r>
              <a:rPr kumimoji="1" lang="en-US" altLang="zh-CN" dirty="0"/>
              <a:t>SPMD</a:t>
            </a:r>
          </a:p>
          <a:p>
            <a:pPr>
              <a:lnSpc>
                <a:spcPct val="100000"/>
              </a:lnSpc>
              <a:spcBef>
                <a:spcPts val="2000"/>
              </a:spcBef>
            </a:pPr>
            <a:r>
              <a:rPr kumimoji="1" lang="en-US" altLang="zh-CN" dirty="0"/>
              <a:t>SPMD</a:t>
            </a:r>
            <a:r>
              <a:rPr kumimoji="1" lang="zh-Hans" altLang="en-US" dirty="0"/>
              <a:t>：</a:t>
            </a:r>
            <a:r>
              <a:rPr kumimoji="1" lang="en-US" altLang="zh-Hans" dirty="0"/>
              <a:t>Single</a:t>
            </a:r>
            <a:r>
              <a:rPr kumimoji="1" lang="zh-Hans" altLang="en-US" dirty="0"/>
              <a:t> </a:t>
            </a:r>
            <a:r>
              <a:rPr kumimoji="1" lang="en-US" altLang="zh-Hans" dirty="0"/>
              <a:t>Program</a:t>
            </a:r>
            <a:r>
              <a:rPr kumimoji="1" lang="zh-Hant" altLang="en-US" dirty="0"/>
              <a:t> </a:t>
            </a:r>
            <a:r>
              <a:rPr kumimoji="1" lang="en-US" altLang="zh-Hant" dirty="0"/>
              <a:t>Multiple</a:t>
            </a:r>
            <a:r>
              <a:rPr kumimoji="1" lang="zh-Hant" altLang="en-US" dirty="0"/>
              <a:t> </a:t>
            </a:r>
            <a:r>
              <a:rPr kumimoji="1" lang="en-US" altLang="zh-Hant" dirty="0"/>
              <a:t>Data</a:t>
            </a:r>
            <a:r>
              <a:rPr kumimoji="1" lang="zh-Hant" altLang="en-US" dirty="0"/>
              <a:t> </a:t>
            </a:r>
            <a:endParaRPr kumimoji="1" lang="zh-CN" altLang="en-US" dirty="0"/>
          </a:p>
        </p:txBody>
      </p:sp>
    </p:spTree>
    <p:extLst>
      <p:ext uri="{BB962C8B-B14F-4D97-AF65-F5344CB8AC3E}">
        <p14:creationId xmlns:p14="http://schemas.microsoft.com/office/powerpoint/2010/main" val="3390136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rch91">
            <a:extLst>
              <a:ext uri="{FF2B5EF4-FFF2-40B4-BE49-F238E27FC236}">
                <a16:creationId xmlns:a16="http://schemas.microsoft.com/office/drawing/2014/main" id="{F8580C7E-1663-F330-FAAE-BEF5DA8F9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00" y="1576602"/>
            <a:ext cx="5860800" cy="462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029604F1-F3A5-12D6-D819-181399FB9CA9}"/>
              </a:ext>
            </a:extLst>
          </p:cNvPr>
          <p:cNvSpPr txBox="1"/>
          <p:nvPr/>
        </p:nvSpPr>
        <p:spPr>
          <a:xfrm>
            <a:off x="168000" y="1250034"/>
            <a:ext cx="5714400" cy="943528"/>
          </a:xfrm>
          <a:prstGeom prst="rect">
            <a:avLst/>
          </a:prstGeom>
          <a:noFill/>
        </p:spPr>
        <p:txBody>
          <a:bodyPr wrap="square">
            <a:spAutoFit/>
          </a:bodyPr>
          <a:lstStyle/>
          <a:p>
            <a:pPr marL="0" lvl="2" eaLnBrk="1" hangingPunct="1">
              <a:lnSpc>
                <a:spcPct val="150000"/>
              </a:lnSpc>
              <a:buFont typeface="Wingdings" panose="05000000000000000000" pitchFamily="2" charset="2"/>
              <a:buNone/>
            </a:pPr>
            <a:r>
              <a:rPr lang="zh-CN" altLang="en-US" sz="2000" dirty="0">
                <a:latin typeface="宋体" panose="02010600030101010101" pitchFamily="2" charset="-122"/>
              </a:rPr>
              <a:t>共有</a:t>
            </a:r>
            <a:r>
              <a:rPr lang="en-US" altLang="zh-CN" sz="2000" dirty="0">
                <a:solidFill>
                  <a:srgbClr val="9933FF"/>
                </a:solidFill>
                <a:latin typeface="宋体" panose="02010600030101010101" pitchFamily="2" charset="-122"/>
              </a:rPr>
              <a:t>12</a:t>
            </a:r>
            <a:r>
              <a:rPr lang="zh-CN" altLang="en-US" sz="2000" dirty="0">
                <a:solidFill>
                  <a:srgbClr val="080808"/>
                </a:solidFill>
                <a:latin typeface="宋体" panose="02010600030101010101" pitchFamily="2" charset="-122"/>
              </a:rPr>
              <a:t>条</a:t>
            </a:r>
            <a:r>
              <a:rPr lang="zh-CN" altLang="en-US" sz="2000" dirty="0">
                <a:latin typeface="宋体" panose="02010600030101010101" pitchFamily="2" charset="-122"/>
              </a:rPr>
              <a:t>可并行工作的</a:t>
            </a:r>
            <a:r>
              <a:rPr lang="zh-CN" altLang="en-US" sz="2000" dirty="0">
                <a:solidFill>
                  <a:srgbClr val="080808"/>
                </a:solidFill>
                <a:latin typeface="宋体" panose="02010600030101010101" pitchFamily="2" charset="-122"/>
              </a:rPr>
              <a:t>单功能流水线</a:t>
            </a:r>
            <a:r>
              <a:rPr lang="zh-CN" altLang="en-US" sz="2000" dirty="0">
                <a:latin typeface="宋体" panose="02010600030101010101" pitchFamily="2" charset="-122"/>
              </a:rPr>
              <a:t>，可分别流水地进行地址、向量、标量的各种运算。</a:t>
            </a:r>
          </a:p>
        </p:txBody>
      </p:sp>
      <p:sp>
        <p:nvSpPr>
          <p:cNvPr id="8" name="文本框 7">
            <a:extLst>
              <a:ext uri="{FF2B5EF4-FFF2-40B4-BE49-F238E27FC236}">
                <a16:creationId xmlns:a16="http://schemas.microsoft.com/office/drawing/2014/main" id="{6690FA82-BCB2-7AED-50CD-53514ABDCF98}"/>
              </a:ext>
            </a:extLst>
          </p:cNvPr>
          <p:cNvSpPr txBox="1"/>
          <p:nvPr/>
        </p:nvSpPr>
        <p:spPr>
          <a:xfrm>
            <a:off x="168000" y="2295941"/>
            <a:ext cx="5714400" cy="4437753"/>
          </a:xfrm>
          <a:prstGeom prst="rect">
            <a:avLst/>
          </a:prstGeom>
          <a:noFill/>
        </p:spPr>
        <p:txBody>
          <a:bodyPr wrap="square">
            <a:spAutoFit/>
          </a:bodyPr>
          <a:lstStyle/>
          <a:p>
            <a:pPr marL="0" lvl="2" eaLnBrk="1" hangingPunct="1">
              <a:lnSpc>
                <a:spcPct val="150000"/>
              </a:lnSpc>
            </a:pPr>
            <a:r>
              <a:rPr lang="zh-CN" altLang="en-US" sz="2400" dirty="0">
                <a:solidFill>
                  <a:srgbClr val="9933FF"/>
                </a:solidFill>
                <a:latin typeface="宋体" panose="02010600030101010101" pitchFamily="2" charset="-122"/>
              </a:rPr>
              <a:t>其中</a:t>
            </a:r>
            <a:r>
              <a:rPr lang="en-US" altLang="zh-CN" sz="2400" dirty="0">
                <a:solidFill>
                  <a:srgbClr val="9933FF"/>
                </a:solidFill>
                <a:latin typeface="宋体" panose="02010600030101010101" pitchFamily="2" charset="-122"/>
              </a:rPr>
              <a:t>6</a:t>
            </a:r>
            <a:r>
              <a:rPr lang="zh-CN" altLang="en-US" sz="2400" dirty="0">
                <a:latin typeface="宋体" panose="02010600030101010101" pitchFamily="2" charset="-122"/>
              </a:rPr>
              <a:t>个单功能流水部件：</a:t>
            </a:r>
            <a:r>
              <a:rPr lang="zh-CN" altLang="en-US" sz="2400" dirty="0">
                <a:solidFill>
                  <a:srgbClr val="D60093"/>
                </a:solidFill>
                <a:latin typeface="宋体" panose="02010600030101010101" pitchFamily="2" charset="-122"/>
              </a:rPr>
              <a:t>进行向量运算 </a:t>
            </a:r>
          </a:p>
          <a:p>
            <a:pPr marL="702900"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整数加（</a:t>
            </a:r>
            <a:r>
              <a:rPr lang="en-US" altLang="zh-CN" sz="2400" dirty="0">
                <a:solidFill>
                  <a:srgbClr val="9933FF"/>
                </a:solidFill>
                <a:latin typeface="宋体" panose="02010600030101010101" pitchFamily="2" charset="-122"/>
              </a:rPr>
              <a:t>3</a:t>
            </a:r>
            <a:r>
              <a:rPr lang="zh-CN" altLang="en-US" sz="2400" dirty="0">
                <a:latin typeface="宋体" panose="02010600030101010101" pitchFamily="2" charset="-122"/>
              </a:rPr>
              <a:t>）</a:t>
            </a:r>
          </a:p>
          <a:p>
            <a:pPr marL="702900"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逻辑运算（</a:t>
            </a:r>
            <a:r>
              <a:rPr lang="en-US" altLang="zh-CN" sz="2400" dirty="0">
                <a:solidFill>
                  <a:srgbClr val="9933FF"/>
                </a:solidFill>
                <a:latin typeface="宋体" panose="02010600030101010101" pitchFamily="2" charset="-122"/>
              </a:rPr>
              <a:t>2</a:t>
            </a:r>
            <a:r>
              <a:rPr lang="zh-CN" altLang="en-US" sz="2400" dirty="0">
                <a:latin typeface="宋体" panose="02010600030101010101" pitchFamily="2" charset="-122"/>
              </a:rPr>
              <a:t>）</a:t>
            </a:r>
          </a:p>
          <a:p>
            <a:pPr marL="702900"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移位（</a:t>
            </a:r>
            <a:r>
              <a:rPr lang="en-US" altLang="zh-CN" sz="2400" dirty="0">
                <a:solidFill>
                  <a:srgbClr val="9933FF"/>
                </a:solidFill>
                <a:latin typeface="宋体" panose="02010600030101010101" pitchFamily="2" charset="-122"/>
              </a:rPr>
              <a:t>4</a:t>
            </a:r>
            <a:r>
              <a:rPr lang="zh-CN" altLang="en-US" sz="2400" dirty="0">
                <a:latin typeface="宋体" panose="02010600030101010101" pitchFamily="2" charset="-122"/>
              </a:rPr>
              <a:t>）</a:t>
            </a:r>
          </a:p>
          <a:p>
            <a:pPr marL="702900"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浮点加（</a:t>
            </a:r>
            <a:r>
              <a:rPr lang="en-US" altLang="zh-CN" sz="2400" dirty="0">
                <a:solidFill>
                  <a:srgbClr val="9933FF"/>
                </a:solidFill>
                <a:latin typeface="宋体" panose="02010600030101010101" pitchFamily="2" charset="-122"/>
              </a:rPr>
              <a:t>6</a:t>
            </a:r>
            <a:r>
              <a:rPr lang="zh-CN" altLang="en-US" sz="2400" dirty="0">
                <a:latin typeface="宋体" panose="02010600030101010101" pitchFamily="2" charset="-122"/>
              </a:rPr>
              <a:t>）</a:t>
            </a:r>
          </a:p>
          <a:p>
            <a:pPr marL="702900"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浮点乘（</a:t>
            </a:r>
            <a:r>
              <a:rPr lang="en-US" altLang="zh-CN" sz="2400" dirty="0">
                <a:solidFill>
                  <a:srgbClr val="9933FF"/>
                </a:solidFill>
                <a:latin typeface="宋体" panose="02010600030101010101" pitchFamily="2" charset="-122"/>
              </a:rPr>
              <a:t>7</a:t>
            </a:r>
            <a:r>
              <a:rPr lang="zh-CN" altLang="en-US" sz="2400" dirty="0">
                <a:latin typeface="宋体" panose="02010600030101010101" pitchFamily="2" charset="-122"/>
              </a:rPr>
              <a:t>）</a:t>
            </a:r>
          </a:p>
          <a:p>
            <a:pPr marL="702900"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浮点迭代求倒数（</a:t>
            </a:r>
            <a:r>
              <a:rPr lang="en-US" altLang="zh-CN" sz="2400" dirty="0">
                <a:solidFill>
                  <a:srgbClr val="9933FF"/>
                </a:solidFill>
                <a:latin typeface="宋体" panose="02010600030101010101" pitchFamily="2" charset="-122"/>
              </a:rPr>
              <a:t>14</a:t>
            </a:r>
            <a:r>
              <a:rPr lang="zh-CN" altLang="en-US" sz="2400" dirty="0">
                <a:latin typeface="宋体" panose="02010600030101010101" pitchFamily="2" charset="-122"/>
              </a:rPr>
              <a:t>）</a:t>
            </a:r>
          </a:p>
          <a:p>
            <a:pPr marL="0" lvl="2" eaLnBrk="1" hangingPunct="1">
              <a:lnSpc>
                <a:spcPct val="150000"/>
              </a:lnSpc>
              <a:buFont typeface="Wingdings" panose="05000000000000000000" pitchFamily="2" charset="2"/>
              <a:buNone/>
            </a:pPr>
            <a:r>
              <a:rPr lang="zh-CN" altLang="en-US" sz="2400" dirty="0">
                <a:latin typeface="宋体" panose="02010600030101010101" pitchFamily="2" charset="-122"/>
              </a:rPr>
              <a:t>括号中的数字为其流水经过的时钟周期</a:t>
            </a:r>
            <a:r>
              <a:rPr lang="zh-CN" altLang="en-US" sz="2400" dirty="0">
                <a:solidFill>
                  <a:srgbClr val="D60093"/>
                </a:solidFill>
                <a:latin typeface="宋体" panose="02010600030101010101" pitchFamily="2" charset="-122"/>
              </a:rPr>
              <a:t>。</a:t>
            </a:r>
          </a:p>
        </p:txBody>
      </p:sp>
      <p:sp>
        <p:nvSpPr>
          <p:cNvPr id="10" name="文本框 9">
            <a:extLst>
              <a:ext uri="{FF2B5EF4-FFF2-40B4-BE49-F238E27FC236}">
                <a16:creationId xmlns:a16="http://schemas.microsoft.com/office/drawing/2014/main" id="{4D667EA6-3D00-2E5B-FBF0-009BDF0CCA00}"/>
              </a:ext>
            </a:extLst>
          </p:cNvPr>
          <p:cNvSpPr txBox="1"/>
          <p:nvPr/>
        </p:nvSpPr>
        <p:spPr>
          <a:xfrm>
            <a:off x="523800" y="487281"/>
            <a:ext cx="3609000" cy="660374"/>
          </a:xfrm>
          <a:prstGeom prst="rect">
            <a:avLst/>
          </a:prstGeom>
          <a:noFill/>
        </p:spPr>
        <p:txBody>
          <a:bodyPr wrap="square">
            <a:spAutoFit/>
          </a:bodyPr>
          <a:lstStyle/>
          <a:p>
            <a:pPr marL="457200" indent="-457200" eaLnBrk="1" hangingPunct="1">
              <a:lnSpc>
                <a:spcPct val="150000"/>
              </a:lnSpc>
            </a:pPr>
            <a:r>
              <a:rPr lang="en-US" altLang="zh-CN" sz="2800" dirty="0">
                <a:solidFill>
                  <a:schemeClr val="bg1"/>
                </a:solidFill>
                <a:hlinkClick r:id="rId3" action="ppaction://program"/>
              </a:rPr>
              <a:t>CRAY-1</a:t>
            </a:r>
            <a:r>
              <a:rPr lang="zh-CN" altLang="en-US" sz="2800" dirty="0">
                <a:solidFill>
                  <a:schemeClr val="bg1"/>
                </a:solidFill>
                <a:hlinkClick r:id="rId3" action="ppaction://program"/>
              </a:rPr>
              <a:t>的基本结构</a:t>
            </a:r>
            <a:endParaRPr lang="zh-CN" altLang="en-US" sz="2800" dirty="0">
              <a:solidFill>
                <a:schemeClr val="bg1"/>
              </a:solidFill>
            </a:endParaRPr>
          </a:p>
        </p:txBody>
      </p:sp>
    </p:spTree>
    <p:extLst>
      <p:ext uri="{BB962C8B-B14F-4D97-AF65-F5344CB8AC3E}">
        <p14:creationId xmlns:p14="http://schemas.microsoft.com/office/powerpoint/2010/main" val="128272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altLang="zh-CN" dirty="0"/>
              <a:t>Vmips</a:t>
            </a:r>
            <a:r>
              <a:rPr kumimoji="1" lang="zh-CN" altLang="en-US" dirty="0"/>
              <a:t>向量指令格式</a:t>
            </a:r>
          </a:p>
        </p:txBody>
      </p:sp>
      <p:sp>
        <p:nvSpPr>
          <p:cNvPr id="4" name="内容占位符 3"/>
          <p:cNvSpPr>
            <a:spLocks noGrp="1"/>
          </p:cNvSpPr>
          <p:nvPr>
            <p:ph sz="quarter" idx="23"/>
          </p:nvPr>
        </p:nvSpPr>
        <p:spPr>
          <a:xfrm>
            <a:off x="1447800" y="2121780"/>
            <a:ext cx="9296400" cy="2068620"/>
          </a:xfrm>
        </p:spPr>
        <p:txBody>
          <a:bodyPr>
            <a:normAutofit/>
          </a:bodyPr>
          <a:lstStyle/>
          <a:p>
            <a:r>
              <a:rPr kumimoji="1" lang="en-US" dirty="0"/>
              <a:t>VMIPS</a:t>
            </a:r>
            <a:r>
              <a:rPr kumimoji="1" lang="zh-CN" altLang="en-US" dirty="0"/>
              <a:t>指令</a:t>
            </a:r>
            <a:r>
              <a:rPr kumimoji="1" lang="en-US" altLang="zh-CN" dirty="0"/>
              <a:t>=MIPS</a:t>
            </a:r>
            <a:r>
              <a:rPr kumimoji="1" lang="zh-CN" altLang="en-US" dirty="0"/>
              <a:t>指令</a:t>
            </a:r>
            <a:r>
              <a:rPr kumimoji="1" lang="en-US" altLang="zh-CN" dirty="0"/>
              <a:t>+Op1</a:t>
            </a:r>
            <a:r>
              <a:rPr kumimoji="1" lang="zh-CN" altLang="en-US" dirty="0"/>
              <a:t>类型</a:t>
            </a:r>
            <a:r>
              <a:rPr kumimoji="1" lang="en-US" altLang="zh-CN" dirty="0"/>
              <a:t>+Op2</a:t>
            </a:r>
            <a:r>
              <a:rPr kumimoji="1" lang="zh-CN" altLang="en-US" dirty="0"/>
              <a:t>类型</a:t>
            </a:r>
            <a:r>
              <a:rPr kumimoji="1" lang="en-US" altLang="zh-CN" dirty="0"/>
              <a:t>.</a:t>
            </a:r>
            <a:r>
              <a:rPr kumimoji="1" lang="zh-CN" altLang="en-US" dirty="0"/>
              <a:t>精度</a:t>
            </a:r>
          </a:p>
          <a:p>
            <a:r>
              <a:rPr kumimoji="1" lang="en-US" altLang="zh-CN" dirty="0"/>
              <a:t>misp</a:t>
            </a:r>
            <a:r>
              <a:rPr kumimoji="1" lang="zh-CN" altLang="en-US" dirty="0"/>
              <a:t>：</a:t>
            </a:r>
            <a:r>
              <a:rPr kumimoji="1" lang="en-US" altLang="zh-CN" dirty="0"/>
              <a:t>add.d</a:t>
            </a:r>
          </a:p>
          <a:p>
            <a:r>
              <a:rPr kumimoji="1" lang="en-US" altLang="zh-CN" dirty="0"/>
              <a:t>vmips</a:t>
            </a:r>
            <a:r>
              <a:rPr kumimoji="1" lang="zh-CN" altLang="en-US" dirty="0"/>
              <a:t>：</a:t>
            </a:r>
            <a:r>
              <a:rPr kumimoji="1" lang="en-US" altLang="zh-CN" dirty="0"/>
              <a:t>addvv.d(V1,V2,V3)</a:t>
            </a:r>
            <a:r>
              <a:rPr kumimoji="1" lang="zh-CN" altLang="en-US" dirty="0"/>
              <a:t>，</a:t>
            </a:r>
            <a:r>
              <a:rPr kumimoji="1" lang="en-US" altLang="zh-CN" dirty="0"/>
              <a:t>addvs.d(V1,V2,F0)</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31</a:t>
            </a:fld>
            <a:r>
              <a:rPr lang="en-US" altLang="zh-CN"/>
              <a:t>/75</a:t>
            </a:r>
            <a:endParaRPr lang="zh-CN" altLang="en-US" dirty="0"/>
          </a:p>
        </p:txBody>
      </p:sp>
    </p:spTree>
    <p:extLst>
      <p:ext uri="{BB962C8B-B14F-4D97-AF65-F5344CB8AC3E}">
        <p14:creationId xmlns:p14="http://schemas.microsoft.com/office/powerpoint/2010/main" val="1521975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代码：</a:t>
            </a:r>
            <a:r>
              <a:rPr kumimoji="1" altLang="zh-CN">
                <a:sym typeface="+mn-ea"/>
              </a:rPr>
              <a:t>V</a:t>
            </a:r>
            <a:r>
              <a:rPr kumimoji="1" altLang="zh-CN" dirty="0"/>
              <a:t>MIPS vs mips</a:t>
            </a:r>
            <a:endParaRPr kumimoji="1" lang="zh-CN" altLang="en-US" dirty="0"/>
          </a:p>
        </p:txBody>
      </p:sp>
      <p:sp>
        <p:nvSpPr>
          <p:cNvPr id="4" name="内容占位符 3"/>
          <p:cNvSpPr>
            <a:spLocks noGrp="1"/>
          </p:cNvSpPr>
          <p:nvPr>
            <p:ph sz="quarter" idx="23"/>
          </p:nvPr>
        </p:nvSpPr>
        <p:spPr>
          <a:xfrm>
            <a:off x="5819140" y="1948180"/>
            <a:ext cx="6300470" cy="3264620"/>
          </a:xfrm>
        </p:spPr>
        <p:txBody>
          <a:bodyPr>
            <a:noAutofit/>
          </a:bodyPr>
          <a:lstStyle/>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L.D	FO,a		</a:t>
            </a:r>
            <a:r>
              <a:rPr kumimoji="1" lang="zh-CN" altLang="en-US" sz="1800" dirty="0">
                <a:solidFill>
                  <a:srgbClr val="0070C0"/>
                </a:solidFill>
                <a:latin typeface="Times New Roman" panose="02020603050405020304" pitchFamily="18" charset="0"/>
                <a:cs typeface="Times New Roman" panose="02020603050405020304" pitchFamily="18" charset="0"/>
              </a:rPr>
              <a:t>；载入标量</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DADDIU	R4,Rx,#512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载入最后地址</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LOOP:	L.D	F2,0(Rx)		；载入X[i]</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MUL.D	F2,F2,F0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a </a:t>
            </a:r>
            <a:r>
              <a:rPr kumimoji="1" lang="en-US" altLang="zh-CN" sz="1050" b="1" dirty="0">
                <a:solidFill>
                  <a:srgbClr val="0070C0"/>
                </a:solidFill>
                <a:latin typeface="Verdana" panose="020B0604030504040204" pitchFamily="34" charset="0"/>
                <a:ea typeface="Verdana" panose="020B0604030504040204" pitchFamily="34" charset="0"/>
              </a:rPr>
              <a:t>×</a:t>
            </a:r>
            <a:r>
              <a:rPr kumimoji="1" lang="en-US" altLang="zh-CN" sz="1050" b="1" dirty="0">
                <a:solidFill>
                  <a:srgbClr val="FF0000"/>
                </a:solidFill>
              </a:rPr>
              <a:t> </a:t>
            </a:r>
            <a:r>
              <a:rPr kumimoji="1" lang="en-US" altLang="zh-CN" sz="1800" dirty="0">
                <a:solidFill>
                  <a:srgbClr val="0070C0"/>
                </a:solidFill>
                <a:latin typeface="Times New Roman" panose="02020603050405020304" pitchFamily="18" charset="0"/>
                <a:cs typeface="Times New Roman" panose="02020603050405020304" pitchFamily="18" charset="0"/>
              </a:rPr>
              <a:t>X</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[i]</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L.D	F4,0(Ry)		</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；载入Y[i]</a:t>
            </a:r>
            <a:r>
              <a:rPr kumimoji="1" lang="en-US" altLang="zh-CN" sz="1800" dirty="0">
                <a:solidFill>
                  <a:srgbClr val="0070C0"/>
                </a:solidFill>
                <a:latin typeface="Times New Roman" panose="02020603050405020304" pitchFamily="18" charset="0"/>
                <a:cs typeface="Times New Roman" panose="02020603050405020304" pitchFamily="18" charset="0"/>
              </a:rPr>
              <a:t>	</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ADD.D	F4,F4,F2		</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；载入a x X[i] + Y[i]</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S.D	F4,9(Ry)		</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a:t>
            </a:r>
            <a:r>
              <a:rPr kumimoji="1" lang="zh-CN" altLang="en-US" sz="1800" dirty="0">
                <a:solidFill>
                  <a:srgbClr val="0070C0"/>
                </a:solidFill>
                <a:latin typeface="Times New Roman" panose="02020603050405020304" pitchFamily="18" charset="0"/>
                <a:cs typeface="Times New Roman" panose="02020603050405020304" pitchFamily="18" charset="0"/>
                <a:sym typeface="+mn-ea"/>
              </a:rPr>
              <a:t>存</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入Y[i]</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DADDIURx,Rx,#8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递增X</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DADDIU	Ry,Ry,#8		</a:t>
            </a:r>
            <a:r>
              <a:rPr kumimoji="1" lang="zh-CN" altLang="en-US" sz="1800" dirty="0">
                <a:solidFill>
                  <a:srgbClr val="0070C0"/>
                </a:solidFill>
                <a:latin typeface="Times New Roman" panose="02020603050405020304" pitchFamily="18" charset="0"/>
                <a:cs typeface="Times New Roman" panose="02020603050405020304" pitchFamily="18" charset="0"/>
              </a:rPr>
              <a:t>；递增</a:t>
            </a:r>
            <a:r>
              <a:rPr kumimoji="1" lang="en-US" altLang="zh-CN" sz="1800" dirty="0">
                <a:solidFill>
                  <a:srgbClr val="0070C0"/>
                </a:solidFill>
                <a:latin typeface="Times New Roman" panose="02020603050405020304" pitchFamily="18" charset="0"/>
                <a:cs typeface="Times New Roman" panose="02020603050405020304" pitchFamily="18" charset="0"/>
              </a:rPr>
              <a:t>Y</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DSUBU	R20,R4,Rx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计算范围</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BNEZ	R20,LOOP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检查是否完成</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32</a:t>
            </a:fld>
            <a:r>
              <a:rPr lang="en-US" altLang="zh-CN"/>
              <a:t>/75</a:t>
            </a:r>
            <a:endParaRPr lang="zh-CN" altLang="en-US" dirty="0"/>
          </a:p>
        </p:txBody>
      </p:sp>
      <p:sp>
        <p:nvSpPr>
          <p:cNvPr id="2" name="文本框 1"/>
          <p:cNvSpPr txBox="1"/>
          <p:nvPr/>
        </p:nvSpPr>
        <p:spPr>
          <a:xfrm>
            <a:off x="531495" y="2052955"/>
            <a:ext cx="4918075" cy="1753235"/>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r>
              <a:rPr lang="zh-CN" altLang="en-US" dirty="0">
                <a:solidFill>
                  <a:srgbClr val="FF0000"/>
                </a:solidFill>
                <a:effectLst/>
                <a:latin typeface="Times New Roman" panose="02020603050405020304" pitchFamily="18" charset="0"/>
                <a:cs typeface="Times New Roman" panose="02020603050405020304" pitchFamily="18" charset="0"/>
              </a:rPr>
              <a:t>L.D</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cs typeface="Times New Roman" panose="02020603050405020304" pitchFamily="18" charset="0"/>
              </a:rPr>
              <a:t>F0,a</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；载入</a:t>
            </a:r>
            <a:r>
              <a:rPr lang="en-US" altLang="zh-CN"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LV	</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cs typeface="Times New Roman" panose="02020603050405020304" pitchFamily="18" charset="0"/>
              </a:rPr>
              <a:t>V1,Rx</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；载入</a:t>
            </a:r>
            <a:r>
              <a:rPr lang="en-US" altLang="zh-CN"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MULVS.D	V2,V1,F0</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cs typeface="Times New Roman" panose="02020603050405020304" pitchFamily="18" charset="0"/>
              </a:rPr>
              <a:t>；</a:t>
            </a:r>
            <a:r>
              <a:rPr lang="en-US" altLang="zh-CN" dirty="0">
                <a:solidFill>
                  <a:srgbClr val="FF0000"/>
                </a:solidFill>
                <a:effectLst/>
                <a:latin typeface="Times New Roman" panose="02020603050405020304" pitchFamily="18" charset="0"/>
                <a:cs typeface="Times New Roman" panose="02020603050405020304" pitchFamily="18" charset="0"/>
              </a:rPr>
              <a:t>a </a:t>
            </a:r>
            <a:r>
              <a:rPr kumimoji="1" lang="en-US" altLang="zh-CN" b="1" dirty="0">
                <a:solidFill>
                  <a:srgbClr val="FF0000"/>
                </a:solidFill>
              </a:rPr>
              <a:t>×</a:t>
            </a:r>
            <a:r>
              <a:rPr lang="en-US" altLang="zh-CN" dirty="0">
                <a:solidFill>
                  <a:srgbClr val="FF0000"/>
                </a:solidFill>
                <a:effectLst/>
                <a:latin typeface="Times New Roman" panose="02020603050405020304" pitchFamily="18" charset="0"/>
                <a:cs typeface="Times New Roman" panose="02020603050405020304" pitchFamily="18" charset="0"/>
              </a:rPr>
              <a:t> X</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LV		V3,Ry</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；载入</a:t>
            </a:r>
            <a:r>
              <a:rPr lang="en-US" altLang="zh-CN"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ADDVV.D	V4,V2,V2</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cs typeface="Times New Roman" panose="02020603050405020304" pitchFamily="18" charset="0"/>
              </a:rPr>
              <a:t>；</a:t>
            </a:r>
            <a:r>
              <a:rPr lang="en-US" altLang="zh-CN" dirty="0">
                <a:solidFill>
                  <a:srgbClr val="FF0000"/>
                </a:solidFill>
                <a:effectLst/>
                <a:latin typeface="Times New Roman" panose="02020603050405020304" pitchFamily="18" charset="0"/>
                <a:cs typeface="Times New Roman" panose="02020603050405020304" pitchFamily="18" charset="0"/>
              </a:rPr>
              <a:t>+Y</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SV		V4,Ry</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；存入</a:t>
            </a:r>
            <a:r>
              <a:rPr lang="en-US" altLang="zh-CN"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6" name="文本框 5"/>
          <p:cNvSpPr txBox="1"/>
          <p:nvPr/>
        </p:nvSpPr>
        <p:spPr>
          <a:xfrm>
            <a:off x="961390" y="4979670"/>
            <a:ext cx="4918075" cy="36830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r>
              <a:rPr lang="zh-CN"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减少的仅仅是代码的行数么？</a:t>
            </a:r>
          </a:p>
        </p:txBody>
      </p:sp>
    </p:spTree>
    <p:extLst>
      <p:ext uri="{BB962C8B-B14F-4D97-AF65-F5344CB8AC3E}">
        <p14:creationId xmlns:p14="http://schemas.microsoft.com/office/powerpoint/2010/main" val="395593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600" y="527925"/>
            <a:ext cx="9296400" cy="921933"/>
          </a:xfrm>
        </p:spPr>
        <p:txBody>
          <a:bodyPr/>
          <a:lstStyle/>
          <a:p>
            <a:r>
              <a:rPr kumimoji="1" lang="zh-CN" altLang="en-US" dirty="0">
                <a:solidFill>
                  <a:schemeClr val="tx1"/>
                </a:solidFill>
              </a:rPr>
              <a:t>向量体系结构的相关概念</a:t>
            </a:r>
          </a:p>
        </p:txBody>
      </p:sp>
      <p:sp>
        <p:nvSpPr>
          <p:cNvPr id="3" name="内容占位符 2"/>
          <p:cNvSpPr>
            <a:spLocks noGrp="1"/>
          </p:cNvSpPr>
          <p:nvPr>
            <p:ph sz="quarter" idx="23"/>
          </p:nvPr>
        </p:nvSpPr>
        <p:spPr>
          <a:xfrm>
            <a:off x="136801" y="1656715"/>
            <a:ext cx="11678400" cy="4422775"/>
          </a:xfrm>
        </p:spPr>
        <p:txBody>
          <a:bodyPr>
            <a:normAutofit/>
          </a:bodyPr>
          <a:lstStyle/>
          <a:p>
            <a:pPr lvl="1">
              <a:lnSpc>
                <a:spcPct val="150000"/>
              </a:lnSpc>
            </a:pPr>
            <a:r>
              <a:rPr kumimoji="1" lang="zh-CN" dirty="0"/>
              <a:t>循环间相关：对一个循环来说，如果各轮迭代之间存在相关性，则称为循环间相关，否则为循环间无关</a:t>
            </a:r>
          </a:p>
          <a:p>
            <a:pPr lvl="1">
              <a:lnSpc>
                <a:spcPct val="150000"/>
              </a:lnSpc>
            </a:pPr>
            <a:r>
              <a:rPr kumimoji="1" lang="zh-CN" dirty="0"/>
              <a:t>可向量化：针对一组</a:t>
            </a:r>
            <a:r>
              <a:rPr kumimoji="1" lang="en-US" altLang="zh-CN" dirty="0"/>
              <a:t>Mips</a:t>
            </a:r>
            <a:r>
              <a:rPr kumimoji="1" lang="zh-CN" altLang="en-US" dirty="0"/>
              <a:t>指令描述的循环，如果满足循环间无关，则循环称为可向量化的，编译器可为其生成向量指令。</a:t>
            </a:r>
          </a:p>
          <a:p>
            <a:pPr lvl="1">
              <a:lnSpc>
                <a:spcPct val="150000"/>
              </a:lnSpc>
            </a:pPr>
            <a:r>
              <a:rPr kumimoji="1" lang="zh-CN" altLang="en-US" dirty="0"/>
              <a:t>指令编队（</a:t>
            </a:r>
            <a:r>
              <a:rPr kumimoji="1" lang="en-US" altLang="zh-CN" dirty="0"/>
              <a:t>convoy</a:t>
            </a:r>
            <a:r>
              <a:rPr kumimoji="1" lang="zh-CN" altLang="en-US" dirty="0"/>
              <a:t>）：由一组不包含结构冒险的向量指令组成，一个编队中的所有向量指令在硬件条件允许时可以并行执行。</a:t>
            </a:r>
            <a:endParaRPr kumimoji="1" lang="en-US" altLang="zh-CN" dirty="0"/>
          </a:p>
          <a:p>
            <a:pPr lvl="1"/>
            <a:endParaRPr kumimoji="1" lang="zh-CN" altLang="en-US" dirty="0"/>
          </a:p>
          <a:p>
            <a:pPr lvl="1"/>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33</a:t>
            </a:fld>
            <a:r>
              <a:rPr lang="en-US" altLang="zh-CN"/>
              <a:t>/75</a:t>
            </a:r>
            <a:endParaRPr lang="zh-CN" altLang="en-US" dirty="0"/>
          </a:p>
        </p:txBody>
      </p:sp>
    </p:spTree>
    <p:extLst>
      <p:ext uri="{BB962C8B-B14F-4D97-AF65-F5344CB8AC3E}">
        <p14:creationId xmlns:p14="http://schemas.microsoft.com/office/powerpoint/2010/main" val="1978391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chemeClr val="tx1"/>
                </a:solidFill>
              </a:rPr>
              <a:t>向量体系结构的性能优化</a:t>
            </a:r>
          </a:p>
        </p:txBody>
      </p:sp>
      <p:sp>
        <p:nvSpPr>
          <p:cNvPr id="3" name="内容占位符 2"/>
          <p:cNvSpPr>
            <a:spLocks noGrp="1"/>
          </p:cNvSpPr>
          <p:nvPr>
            <p:ph sz="quarter" idx="23"/>
          </p:nvPr>
        </p:nvSpPr>
        <p:spPr>
          <a:xfrm>
            <a:off x="1784350" y="2094865"/>
            <a:ext cx="8348980" cy="3872865"/>
          </a:xfrm>
        </p:spPr>
        <p:txBody>
          <a:bodyPr>
            <a:normAutofit/>
          </a:bodyPr>
          <a:lstStyle/>
          <a:p>
            <a:r>
              <a:rPr kumimoji="1" lang="zh-CN" dirty="0"/>
              <a:t>多车道技术</a:t>
            </a:r>
          </a:p>
          <a:p>
            <a:r>
              <a:rPr kumimoji="1" lang="zh-CN" dirty="0">
                <a:sym typeface="+mn-ea"/>
              </a:rPr>
              <a:t>链接技术</a:t>
            </a:r>
          </a:p>
          <a:p>
            <a:r>
              <a:rPr kumimoji="1" lang="zh-CN" dirty="0"/>
              <a:t>编队技术</a:t>
            </a:r>
          </a:p>
          <a:p>
            <a:r>
              <a:rPr kumimoji="1" lang="zh-CN" dirty="0"/>
              <a:t>分段开采技术</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34</a:t>
            </a:fld>
            <a:r>
              <a:rPr lang="en-US" altLang="zh-CN"/>
              <a:t>/75</a:t>
            </a:r>
            <a:endParaRPr lang="zh-CN" altLang="en-US" dirty="0"/>
          </a:p>
        </p:txBody>
      </p:sp>
    </p:spTree>
    <p:extLst>
      <p:ext uri="{BB962C8B-B14F-4D97-AF65-F5344CB8AC3E}">
        <p14:creationId xmlns:p14="http://schemas.microsoft.com/office/powerpoint/2010/main" val="1937061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905500" y="490630"/>
            <a:ext cx="6286500" cy="5715000"/>
          </a:xfrm>
          <a:prstGeom prst="rect">
            <a:avLst/>
          </a:prstGeom>
        </p:spPr>
      </p:pic>
      <p:sp>
        <p:nvSpPr>
          <p:cNvPr id="4" name="灯片编号占位符 3"/>
          <p:cNvSpPr>
            <a:spLocks noGrp="1"/>
          </p:cNvSpPr>
          <p:nvPr>
            <p:ph type="sldNum" sz="quarter" idx="26"/>
          </p:nvPr>
        </p:nvSpPr>
        <p:spPr/>
        <p:txBody>
          <a:bodyPr/>
          <a:lstStyle/>
          <a:p>
            <a:fld id="{B5CEABB6-07DC-46E8-9B57-56EC44A396E5}" type="slidenum">
              <a:rPr lang="en-US" altLang="zh-CN" smtClean="0"/>
              <a:t>35</a:t>
            </a:fld>
            <a:r>
              <a:rPr lang="en-US" altLang="zh-CN"/>
              <a:t>/75</a:t>
            </a:r>
            <a:endParaRPr lang="zh-CN" altLang="en-US" dirty="0"/>
          </a:p>
        </p:txBody>
      </p:sp>
      <p:sp>
        <p:nvSpPr>
          <p:cNvPr id="5" name="标题 4"/>
          <p:cNvSpPr>
            <a:spLocks noGrp="1"/>
          </p:cNvSpPr>
          <p:nvPr>
            <p:ph type="title"/>
          </p:nvPr>
        </p:nvSpPr>
        <p:spPr/>
        <p:txBody>
          <a:bodyPr/>
          <a:lstStyle/>
          <a:p>
            <a:r>
              <a:rPr kumimoji="1" lang="zh-CN" altLang="en-US" dirty="0"/>
              <a:t>多车道技术</a:t>
            </a:r>
          </a:p>
        </p:txBody>
      </p:sp>
      <p:sp>
        <p:nvSpPr>
          <p:cNvPr id="6" name="内容占位符 5"/>
          <p:cNvSpPr>
            <a:spLocks noGrp="1"/>
          </p:cNvSpPr>
          <p:nvPr>
            <p:ph sz="quarter" idx="23"/>
          </p:nvPr>
        </p:nvSpPr>
        <p:spPr>
          <a:xfrm>
            <a:off x="55030" y="1617535"/>
            <a:ext cx="6040970" cy="4495265"/>
          </a:xfrm>
        </p:spPr>
        <p:txBody>
          <a:bodyPr>
            <a:normAutofit fontScale="90000" lnSpcReduction="10000"/>
          </a:bodyPr>
          <a:lstStyle/>
          <a:p>
            <a:pPr>
              <a:lnSpc>
                <a:spcPct val="150000"/>
              </a:lnSpc>
            </a:pPr>
            <a:r>
              <a:rPr kumimoji="1" lang="zh-CN" altLang="en-US" dirty="0"/>
              <a:t>刚刚讨论的是向量计算在</a:t>
            </a:r>
            <a:r>
              <a:rPr kumimoji="1" lang="zh-CN" altLang="en-US" dirty="0">
                <a:solidFill>
                  <a:srgbClr val="C00000"/>
                </a:solidFill>
              </a:rPr>
              <a:t>串行化</a:t>
            </a:r>
            <a:r>
              <a:rPr kumimoji="1" lang="zh-CN" altLang="en-US" dirty="0"/>
              <a:t>中尽可能进行优化的结果</a:t>
            </a:r>
            <a:endParaRPr kumimoji="1" lang="en-US" altLang="zh-CN" dirty="0"/>
          </a:p>
          <a:p>
            <a:pPr>
              <a:lnSpc>
                <a:spcPct val="150000"/>
              </a:lnSpc>
            </a:pPr>
            <a:r>
              <a:rPr kumimoji="1" lang="zh-CN" altLang="en-US" dirty="0"/>
              <a:t>从</a:t>
            </a:r>
            <a:r>
              <a:rPr kumimoji="1" lang="zh-CN" altLang="en-US" dirty="0">
                <a:solidFill>
                  <a:srgbClr val="C00000"/>
                </a:solidFill>
              </a:rPr>
              <a:t>并行</a:t>
            </a:r>
            <a:r>
              <a:rPr kumimoji="1" lang="zh-CN" altLang="en-US" dirty="0"/>
              <a:t>的角度去考虑，增加功能单元（</a:t>
            </a:r>
            <a:r>
              <a:rPr kumimoji="1" lang="en-US" altLang="zh-CN" dirty="0"/>
              <a:t>ALU</a:t>
            </a:r>
            <a:r>
              <a:rPr kumimoji="1" lang="zh-CN" altLang="en-US" dirty="0"/>
              <a:t>）的数量也能大大提升向量的计算速度（</a:t>
            </a:r>
            <a:r>
              <a:rPr kumimoji="1" lang="zh-CN" altLang="en-US" dirty="0">
                <a:solidFill>
                  <a:srgbClr val="C00000"/>
                </a:solidFill>
              </a:rPr>
              <a:t>多车道</a:t>
            </a:r>
            <a:r>
              <a:rPr kumimoji="1" lang="zh-CN" altLang="en-US" dirty="0"/>
              <a:t>）</a:t>
            </a:r>
            <a:endParaRPr kumimoji="1" lang="en-US" altLang="zh-CN" dirty="0"/>
          </a:p>
          <a:p>
            <a:pPr>
              <a:lnSpc>
                <a:spcPct val="150000"/>
              </a:lnSpc>
            </a:pPr>
            <a:r>
              <a:rPr kumimoji="1" lang="zh-CN" altLang="en-US" dirty="0"/>
              <a:t>这就好像，将一条单车道的窄巷扩宽成四车道的公路，吞吐量自然会提升</a:t>
            </a:r>
          </a:p>
        </p:txBody>
      </p:sp>
    </p:spTree>
    <p:extLst>
      <p:ext uri="{BB962C8B-B14F-4D97-AF65-F5344CB8AC3E}">
        <p14:creationId xmlns:p14="http://schemas.microsoft.com/office/powerpoint/2010/main" val="3295193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26"/>
          </p:nvPr>
        </p:nvSpPr>
        <p:spPr/>
        <p:txBody>
          <a:bodyPr/>
          <a:lstStyle/>
          <a:p>
            <a:fld id="{B5CEABB6-07DC-46E8-9B57-56EC44A396E5}" type="slidenum">
              <a:rPr lang="en-US" altLang="zh-CN" smtClean="0"/>
              <a:t>36</a:t>
            </a:fld>
            <a:r>
              <a:rPr lang="en-US" altLang="zh-CN"/>
              <a:t>/75</a:t>
            </a:r>
            <a:endParaRPr lang="zh-CN" altLang="en-US" dirty="0"/>
          </a:p>
        </p:txBody>
      </p:sp>
      <p:sp>
        <p:nvSpPr>
          <p:cNvPr id="5" name="标题 4"/>
          <p:cNvSpPr>
            <a:spLocks noGrp="1"/>
          </p:cNvSpPr>
          <p:nvPr>
            <p:ph type="title"/>
          </p:nvPr>
        </p:nvSpPr>
        <p:spPr>
          <a:xfrm>
            <a:off x="585000" y="342000"/>
            <a:ext cx="4080600" cy="921933"/>
          </a:xfrm>
        </p:spPr>
        <p:txBody>
          <a:bodyPr/>
          <a:lstStyle/>
          <a:p>
            <a:r>
              <a:rPr kumimoji="1" lang="zh-CN" altLang="en-US" dirty="0"/>
              <a:t>链接技术</a:t>
            </a:r>
          </a:p>
        </p:txBody>
      </p:sp>
      <p:sp>
        <p:nvSpPr>
          <p:cNvPr id="694275" name="文本占位符 694274" descr="Rectangle: Click to edit Master text styles&#10;Second level&#10;Third level&#10;Fourth level&#10;Fifth level"/>
          <p:cNvSpPr>
            <a:spLocks noGrp="1"/>
          </p:cNvSpPr>
          <p:nvPr>
            <p:ph type="body" idx="4294967295"/>
          </p:nvPr>
        </p:nvSpPr>
        <p:spPr>
          <a:xfrm>
            <a:off x="179705" y="1198245"/>
            <a:ext cx="11693095" cy="5317755"/>
          </a:xfrm>
        </p:spPr>
        <p:txBody>
          <a:bodyPr>
            <a:normAutofit/>
          </a:bodyPr>
          <a:lstStyle/>
          <a:p>
            <a:pPr marL="360000" lvl="2">
              <a:lnSpc>
                <a:spcPct val="150000"/>
              </a:lnSpc>
            </a:pPr>
            <a:r>
              <a:rPr lang="zh-CN" altLang="en-US" sz="2400" dirty="0">
                <a:solidFill>
                  <a:srgbClr val="9933FF"/>
                </a:solidFill>
              </a:rPr>
              <a:t>链接技术</a:t>
            </a:r>
            <a:r>
              <a:rPr lang="zh-CN" altLang="en-US" sz="2400" dirty="0"/>
              <a:t>：当两条指令出现“写后读”相关时，若它们不存在功能部件冲突和向量寄存器</a:t>
            </a:r>
            <a:r>
              <a:rPr lang="en-US" altLang="zh-CN" sz="2400" dirty="0"/>
              <a:t>(</a:t>
            </a:r>
            <a:r>
              <a:rPr lang="zh-CN" altLang="en-US" sz="2400" dirty="0"/>
              <a:t>源或目的</a:t>
            </a:r>
            <a:r>
              <a:rPr lang="en-US" altLang="zh-CN" sz="2400" dirty="0"/>
              <a:t>) </a:t>
            </a:r>
            <a:r>
              <a:rPr lang="zh-CN" altLang="en-US" sz="2400" dirty="0"/>
              <a:t>冲突，就有可能把它们所用的功能部件头尾相接，形成一个链接</a:t>
            </a:r>
            <a:r>
              <a:rPr lang="en-US" altLang="zh-CN" sz="2400" dirty="0"/>
              <a:t>(</a:t>
            </a:r>
            <a:r>
              <a:rPr lang="zh-CN" altLang="en-US" sz="2400" dirty="0"/>
              <a:t>长</a:t>
            </a:r>
            <a:r>
              <a:rPr lang="en-US" altLang="zh-CN" sz="2400" dirty="0"/>
              <a:t>)</a:t>
            </a:r>
            <a:r>
              <a:rPr lang="zh-CN" altLang="en-US" sz="2400" dirty="0"/>
              <a:t>流水线，进行流水处理。</a:t>
            </a:r>
          </a:p>
          <a:p>
            <a:pPr marL="360000" lvl="2">
              <a:lnSpc>
                <a:spcPct val="150000"/>
              </a:lnSpc>
            </a:pPr>
            <a:r>
              <a:rPr lang="zh-CN" altLang="en-US" sz="2400" dirty="0">
                <a:solidFill>
                  <a:srgbClr val="9933FF"/>
                </a:solidFill>
              </a:rPr>
              <a:t>链接过程</a:t>
            </a:r>
            <a:r>
              <a:rPr lang="zh-CN" altLang="en-US" sz="2400" dirty="0"/>
              <a:t>：无链接情况下，后面的功能需要等到前一个功能的</a:t>
            </a:r>
            <a:r>
              <a:rPr lang="en-US" altLang="zh-CN" sz="2400" dirty="0"/>
              <a:t>n</a:t>
            </a:r>
            <a:r>
              <a:rPr lang="zh-CN" altLang="en-US" sz="2400" dirty="0"/>
              <a:t>个结果都产生才能开始；而链接情况下，后面的功能只需要等到前一个功能的第一个结果产生就可以开始，即向量数据的生产与向量数据的消费进行延迟的重叠。</a:t>
            </a:r>
          </a:p>
          <a:p>
            <a:pPr marL="360000" lvl="2">
              <a:lnSpc>
                <a:spcPct val="150000"/>
              </a:lnSpc>
            </a:pPr>
            <a:r>
              <a:rPr lang="zh-CN" altLang="en-US" sz="2400" dirty="0">
                <a:solidFill>
                  <a:srgbClr val="9933FF"/>
                </a:solidFill>
              </a:rPr>
              <a:t>链接实质</a:t>
            </a:r>
            <a:r>
              <a:rPr lang="zh-CN" altLang="en-US" sz="2400" dirty="0">
                <a:solidFill>
                  <a:srgbClr val="D60093"/>
                </a:solidFill>
              </a:rPr>
              <a:t>：</a:t>
            </a:r>
            <a:r>
              <a:rPr lang="zh-CN" altLang="en-US" sz="2400" dirty="0"/>
              <a:t>把流水线定向的思想引入到向量执行过程，对两条流水线进行联合控制，没有改变寄存器和运算电路</a:t>
            </a:r>
            <a:r>
              <a:rPr lang="zh-CN" altLang="en-US" sz="2400" b="1" dirty="0"/>
              <a:t>。</a:t>
            </a:r>
          </a:p>
          <a:p>
            <a:pPr marL="360000" lvl="2">
              <a:lnSpc>
                <a:spcPct val="150000"/>
              </a:lnSpc>
            </a:pPr>
            <a:r>
              <a:rPr lang="zh-CN" altLang="en-US" sz="2400" dirty="0"/>
              <a:t>以下的讨论中假设各个部件之间传递一个结果需要一拍时间。</a:t>
            </a:r>
          </a:p>
        </p:txBody>
      </p:sp>
    </p:spTree>
    <p:extLst>
      <p:ext uri="{BB962C8B-B14F-4D97-AF65-F5344CB8AC3E}">
        <p14:creationId xmlns:p14="http://schemas.microsoft.com/office/powerpoint/2010/main" val="1721416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5400" y="390612"/>
            <a:ext cx="3232200" cy="921933"/>
          </a:xfrm>
        </p:spPr>
        <p:txBody>
          <a:bodyPr/>
          <a:lstStyle/>
          <a:p>
            <a:r>
              <a:rPr kumimoji="1" lang="zh-CN" altLang="en-US" dirty="0"/>
              <a:t>链接技术例题</a:t>
            </a:r>
          </a:p>
        </p:txBody>
      </p:sp>
      <p:sp>
        <p:nvSpPr>
          <p:cNvPr id="3" name="内容占位符 2"/>
          <p:cNvSpPr>
            <a:spLocks noGrp="1"/>
          </p:cNvSpPr>
          <p:nvPr>
            <p:ph sz="quarter" idx="23"/>
          </p:nvPr>
        </p:nvSpPr>
        <p:spPr>
          <a:xfrm>
            <a:off x="324000" y="1172451"/>
            <a:ext cx="11613600" cy="2799155"/>
          </a:xfrm>
        </p:spPr>
        <p:txBody>
          <a:bodyPr>
            <a:normAutofit fontScale="92500"/>
          </a:bodyPr>
          <a:lstStyle/>
          <a:p>
            <a:pPr marL="0" indent="0" fontAlgn="auto">
              <a:lnSpc>
                <a:spcPct val="150000"/>
              </a:lnSpc>
              <a:spcBef>
                <a:spcPts val="0"/>
              </a:spcBef>
              <a:buNone/>
            </a:pPr>
            <a:r>
              <a:rPr kumimoji="1" lang="zh-CN" altLang="en-US" sz="2400" dirty="0">
                <a:solidFill>
                  <a:schemeClr val="tx1"/>
                </a:solidFill>
                <a:sym typeface="+mn-ea"/>
              </a:rPr>
              <a:t>假设功能单元的时间开销为：浮点加减</a:t>
            </a:r>
            <a:r>
              <a:rPr kumimoji="1" lang="en-US" altLang="zh-CN" sz="2400" dirty="0">
                <a:solidFill>
                  <a:schemeClr val="tx1"/>
                </a:solidFill>
                <a:sym typeface="+mn-ea"/>
              </a:rPr>
              <a:t>(6</a:t>
            </a:r>
            <a:r>
              <a:rPr kumimoji="1" lang="en-US" altLang="en-US" sz="2400" dirty="0">
                <a:solidFill>
                  <a:schemeClr val="tx1"/>
                </a:solidFill>
                <a:sym typeface="+mn-ea"/>
              </a:rPr>
              <a:t> cycle)</a:t>
            </a:r>
            <a:r>
              <a:rPr kumimoji="1" lang="zh-CN" altLang="en-US" sz="2400" dirty="0">
                <a:solidFill>
                  <a:schemeClr val="tx1"/>
                </a:solidFill>
                <a:sym typeface="+mn-ea"/>
              </a:rPr>
              <a:t>，浮点乘法</a:t>
            </a:r>
            <a:r>
              <a:rPr kumimoji="1" lang="en-US" altLang="zh-CN" sz="2400" dirty="0">
                <a:solidFill>
                  <a:schemeClr val="tx1"/>
                </a:solidFill>
                <a:sym typeface="+mn-ea"/>
              </a:rPr>
              <a:t>(7</a:t>
            </a:r>
            <a:r>
              <a:rPr kumimoji="1" lang="en-US" altLang="en-US" sz="2400" dirty="0">
                <a:solidFill>
                  <a:schemeClr val="tx1"/>
                </a:solidFill>
                <a:sym typeface="+mn-ea"/>
              </a:rPr>
              <a:t> cycle)</a:t>
            </a:r>
            <a:r>
              <a:rPr kumimoji="1" lang="zh-CN" altLang="en-US" sz="2400" dirty="0">
                <a:solidFill>
                  <a:schemeClr val="tx1"/>
                </a:solidFill>
                <a:sym typeface="+mn-ea"/>
              </a:rPr>
              <a:t>，浮点</a:t>
            </a:r>
            <a:r>
              <a:rPr kumimoji="1" lang="zh-CN" sz="2400" dirty="0">
                <a:solidFill>
                  <a:schemeClr val="tx1"/>
                </a:solidFill>
                <a:sym typeface="+mn-ea"/>
              </a:rPr>
              <a:t>存储操作</a:t>
            </a:r>
            <a:r>
              <a:rPr kumimoji="1" lang="en-US" altLang="zh-CN" sz="2400" dirty="0">
                <a:solidFill>
                  <a:schemeClr val="tx1"/>
                </a:solidFill>
                <a:sym typeface="+mn-ea"/>
              </a:rPr>
              <a:t>(6 cycle)</a:t>
            </a:r>
            <a:r>
              <a:rPr kumimoji="1" lang="zh-CN" altLang="en-US" sz="2400" dirty="0">
                <a:solidFill>
                  <a:schemeClr val="tx1"/>
                </a:solidFill>
                <a:sym typeface="+mn-ea"/>
              </a:rPr>
              <a:t>。</a:t>
            </a:r>
            <a:r>
              <a:rPr lang="zh-CN" altLang="en-US" sz="2400" dirty="0">
                <a:solidFill>
                  <a:schemeClr val="tx1"/>
                </a:solidFill>
                <a:latin typeface="宋体" panose="02010600030101010101" pitchFamily="2" charset="-122"/>
                <a:ea typeface="宋体" panose="02010600030101010101" pitchFamily="2" charset="-122"/>
              </a:rPr>
              <a:t>为以下程序画出链接示意图，并分析非链接执行和链接执行两种情况下的执行时间。</a:t>
            </a:r>
            <a:endParaRPr lang="zh-CN" altLang="en-US" sz="2400" b="1" dirty="0">
              <a:solidFill>
                <a:srgbClr val="000000"/>
              </a:solidFill>
              <a:latin typeface="宋体" panose="02010600030101010101" pitchFamily="2" charset="-122"/>
              <a:ea typeface="宋体" panose="02010600030101010101" pitchFamily="2" charset="-122"/>
            </a:endParaRPr>
          </a:p>
          <a:p>
            <a:pPr marL="0" lvl="2" indent="0" fontAlgn="auto">
              <a:lnSpc>
                <a:spcPct val="150000"/>
              </a:lnSpc>
              <a:spcBef>
                <a:spcPts val="0"/>
              </a:spcBef>
              <a:buNone/>
            </a:pPr>
            <a:r>
              <a:rPr lang="zh-CN" altLang="en-US" sz="2400" dirty="0">
                <a:solidFill>
                  <a:srgbClr val="FF33CC"/>
                </a:solidFill>
                <a:latin typeface="宋体" panose="02010600030101010101" pitchFamily="2" charset="-122"/>
              </a:rPr>
              <a:t> </a:t>
            </a:r>
            <a:r>
              <a:rPr lang="en-US" altLang="zh-CN" sz="2400" dirty="0">
                <a:solidFill>
                  <a:srgbClr val="FF33CC"/>
                </a:solidFill>
                <a:latin typeface="宋体" panose="02010600030101010101" pitchFamily="2" charset="-122"/>
              </a:rPr>
              <a:t>	V</a:t>
            </a:r>
            <a:r>
              <a:rPr lang="en-US" altLang="zh-CN" sz="2400" baseline="-25000" dirty="0">
                <a:solidFill>
                  <a:srgbClr val="FF33CC"/>
                </a:solidFill>
                <a:latin typeface="宋体" panose="02010600030101010101" pitchFamily="2" charset="-122"/>
              </a:rPr>
              <a:t>3 </a:t>
            </a:r>
            <a:r>
              <a:rPr lang="en-US" altLang="zh-CN" sz="2400" dirty="0">
                <a:latin typeface="宋体" panose="02010600030101010101" pitchFamily="2" charset="-122"/>
              </a:rPr>
              <a:t>← </a:t>
            </a:r>
            <a:r>
              <a:rPr lang="zh-CN" altLang="en-US" sz="2400" dirty="0">
                <a:latin typeface="宋体" panose="02010600030101010101" pitchFamily="2" charset="-122"/>
              </a:rPr>
              <a:t>存储器	</a:t>
            </a:r>
            <a:r>
              <a:rPr lang="en-US" altLang="zh-CN" sz="2400" dirty="0">
                <a:latin typeface="宋体" panose="02010600030101010101" pitchFamily="2" charset="-122"/>
              </a:rPr>
              <a:t>// </a:t>
            </a:r>
            <a:r>
              <a:rPr lang="zh-CN" altLang="en-US" sz="2400" dirty="0">
                <a:latin typeface="宋体" panose="02010600030101010101" pitchFamily="2" charset="-122"/>
              </a:rPr>
              <a:t>访存取向量</a:t>
            </a:r>
            <a:r>
              <a:rPr lang="en-US" altLang="zh-CN" sz="2400" dirty="0">
                <a:latin typeface="宋体" panose="02010600030101010101" pitchFamily="2" charset="-122"/>
              </a:rPr>
              <a:t>A</a:t>
            </a:r>
          </a:p>
          <a:p>
            <a:pPr marL="0" lvl="2" indent="0" fontAlgn="auto">
              <a:lnSpc>
                <a:spcPct val="150000"/>
              </a:lnSpc>
              <a:spcBef>
                <a:spcPts val="0"/>
              </a:spcBef>
              <a:buNone/>
            </a:pPr>
            <a:r>
              <a:rPr lang="en-US" altLang="zh-CN" sz="2400" dirty="0">
                <a:solidFill>
                  <a:srgbClr val="008000"/>
                </a:solidFill>
                <a:latin typeface="宋体" panose="02010600030101010101" pitchFamily="2" charset="-122"/>
              </a:rPr>
              <a:t>	V</a:t>
            </a:r>
            <a:r>
              <a:rPr lang="en-US" altLang="zh-CN" sz="2400" baseline="-25000" dirty="0">
                <a:solidFill>
                  <a:srgbClr val="008000"/>
                </a:solidFill>
                <a:latin typeface="宋体" panose="02010600030101010101" pitchFamily="2" charset="-122"/>
              </a:rPr>
              <a:t>2 </a:t>
            </a:r>
            <a:r>
              <a:rPr lang="en-US" altLang="zh-CN" sz="2400" dirty="0">
                <a:latin typeface="宋体" panose="02010600030101010101" pitchFamily="2" charset="-122"/>
              </a:rPr>
              <a:t>← V</a:t>
            </a:r>
            <a:r>
              <a:rPr lang="en-US" altLang="zh-CN" sz="2400" baseline="-25000" dirty="0">
                <a:latin typeface="宋体" panose="02010600030101010101" pitchFamily="2" charset="-122"/>
              </a:rPr>
              <a:t>0 </a:t>
            </a:r>
            <a:r>
              <a:rPr lang="zh-CN" altLang="en-US" sz="2400" dirty="0">
                <a:latin typeface="宋体" panose="02010600030101010101" pitchFamily="2" charset="-122"/>
              </a:rPr>
              <a:t>＋ </a:t>
            </a:r>
            <a:r>
              <a:rPr lang="en-US" altLang="zh-CN" sz="2400" dirty="0">
                <a:latin typeface="宋体" panose="02010600030101010101" pitchFamily="2" charset="-122"/>
              </a:rPr>
              <a:t>V</a:t>
            </a:r>
            <a:r>
              <a:rPr lang="en-US" altLang="zh-CN" sz="2400" baseline="-25000" dirty="0">
                <a:latin typeface="宋体" panose="02010600030101010101" pitchFamily="2" charset="-122"/>
              </a:rPr>
              <a:t>1</a:t>
            </a:r>
            <a:r>
              <a:rPr lang="en-US" altLang="zh-CN" sz="2400" dirty="0">
                <a:latin typeface="宋体" panose="02010600030101010101" pitchFamily="2" charset="-122"/>
              </a:rPr>
              <a:t>  // </a:t>
            </a:r>
            <a:r>
              <a:rPr lang="zh-CN" altLang="en-US" sz="2400" dirty="0">
                <a:latin typeface="宋体" panose="02010600030101010101" pitchFamily="2" charset="-122"/>
              </a:rPr>
              <a:t>向量</a:t>
            </a:r>
            <a:r>
              <a:rPr lang="en-US" altLang="zh-CN" sz="2400" dirty="0">
                <a:latin typeface="宋体" panose="02010600030101010101" pitchFamily="2" charset="-122"/>
              </a:rPr>
              <a:t>B</a:t>
            </a:r>
            <a:r>
              <a:rPr lang="zh-CN" altLang="en-US" sz="2400" dirty="0">
                <a:latin typeface="宋体" panose="02010600030101010101" pitchFamily="2" charset="-122"/>
              </a:rPr>
              <a:t>和向量</a:t>
            </a:r>
            <a:r>
              <a:rPr lang="en-US" altLang="zh-CN" sz="2400" dirty="0">
                <a:latin typeface="宋体" panose="02010600030101010101" pitchFamily="2" charset="-122"/>
              </a:rPr>
              <a:t>C</a:t>
            </a:r>
            <a:r>
              <a:rPr lang="zh-CN" altLang="en-US" sz="2400" dirty="0">
                <a:latin typeface="宋体" panose="02010600030101010101" pitchFamily="2" charset="-122"/>
              </a:rPr>
              <a:t>进行浮点加</a:t>
            </a:r>
          </a:p>
          <a:p>
            <a:pPr marL="0" lvl="2" indent="0" fontAlgn="auto">
              <a:lnSpc>
                <a:spcPct val="150000"/>
              </a:lnSpc>
              <a:spcBef>
                <a:spcPts val="0"/>
              </a:spcBef>
              <a:buNone/>
            </a:pPr>
            <a:r>
              <a:rPr lang="en-US" altLang="zh-CN" sz="2400" dirty="0">
                <a:latin typeface="宋体" panose="02010600030101010101" pitchFamily="2" charset="-122"/>
              </a:rPr>
              <a:t>	V</a:t>
            </a:r>
            <a:r>
              <a:rPr lang="en-US" altLang="zh-CN" sz="2400" baseline="-25000" dirty="0">
                <a:latin typeface="宋体" panose="02010600030101010101" pitchFamily="2" charset="-122"/>
              </a:rPr>
              <a:t>4 </a:t>
            </a:r>
            <a:r>
              <a:rPr lang="en-US" altLang="zh-CN" sz="2400" dirty="0">
                <a:latin typeface="宋体" panose="02010600030101010101" pitchFamily="2" charset="-122"/>
              </a:rPr>
              <a:t>← </a:t>
            </a:r>
            <a:r>
              <a:rPr lang="en-US" altLang="zh-CN" sz="2400" dirty="0">
                <a:solidFill>
                  <a:srgbClr val="008000"/>
                </a:solidFill>
                <a:latin typeface="宋体" panose="02010600030101010101" pitchFamily="2" charset="-122"/>
              </a:rPr>
              <a:t>V</a:t>
            </a:r>
            <a:r>
              <a:rPr lang="en-US" altLang="zh-CN" sz="2400" baseline="-25000" dirty="0">
                <a:solidFill>
                  <a:srgbClr val="008000"/>
                </a:solidFill>
                <a:latin typeface="宋体" panose="02010600030101010101" pitchFamily="2" charset="-122"/>
              </a:rPr>
              <a:t>2 </a:t>
            </a:r>
            <a:r>
              <a:rPr lang="en-US" altLang="zh-CN" sz="2400" dirty="0">
                <a:latin typeface="宋体" panose="02010600030101010101" pitchFamily="2" charset="-122"/>
              </a:rPr>
              <a:t>× </a:t>
            </a:r>
            <a:r>
              <a:rPr lang="en-US" altLang="zh-CN" sz="2400" dirty="0">
                <a:solidFill>
                  <a:srgbClr val="FF33CC"/>
                </a:solidFill>
                <a:latin typeface="宋体" panose="02010600030101010101" pitchFamily="2" charset="-122"/>
              </a:rPr>
              <a:t>V</a:t>
            </a:r>
            <a:r>
              <a:rPr lang="en-US" altLang="zh-CN" sz="2400" baseline="-25000" dirty="0">
                <a:solidFill>
                  <a:srgbClr val="FF33CC"/>
                </a:solidFill>
                <a:latin typeface="宋体" panose="02010600030101010101" pitchFamily="2" charset="-122"/>
              </a:rPr>
              <a:t>3	</a:t>
            </a:r>
            <a:r>
              <a:rPr lang="en-US" altLang="zh-CN" sz="2400" dirty="0">
                <a:latin typeface="宋体" panose="02010600030101010101" pitchFamily="2" charset="-122"/>
              </a:rPr>
              <a:t>// </a:t>
            </a:r>
            <a:r>
              <a:rPr lang="zh-CN" altLang="en-US" sz="2400" dirty="0">
                <a:latin typeface="宋体" panose="02010600030101010101" pitchFamily="2" charset="-122"/>
              </a:rPr>
              <a:t>浮点乘，结果存入</a:t>
            </a:r>
            <a:r>
              <a:rPr lang="en-US" altLang="zh-CN" sz="2400" dirty="0">
                <a:latin typeface="宋体" panose="02010600030101010101" pitchFamily="2" charset="-122"/>
              </a:rPr>
              <a:t>V</a:t>
            </a:r>
            <a:r>
              <a:rPr lang="en-US" altLang="zh-CN" sz="2400" baseline="-25000" dirty="0">
                <a:latin typeface="宋体" panose="02010600030101010101" pitchFamily="2" charset="-122"/>
              </a:rPr>
              <a:t>4</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37</a:t>
            </a:fld>
            <a:r>
              <a:rPr lang="en-US" altLang="zh-CN"/>
              <a:t>/75</a:t>
            </a:r>
            <a:endParaRPr lang="zh-CN" altLang="en-US" dirty="0"/>
          </a:p>
        </p:txBody>
      </p:sp>
      <p:pic>
        <p:nvPicPr>
          <p:cNvPr id="695300" name="图片 695299" descr="未命名"/>
          <p:cNvPicPr>
            <a:picLocks noChangeAspect="1"/>
          </p:cNvPicPr>
          <p:nvPr/>
        </p:nvPicPr>
        <p:blipFill>
          <a:blip r:embed="rId2"/>
          <a:stretch>
            <a:fillRect/>
          </a:stretch>
        </p:blipFill>
        <p:spPr>
          <a:xfrm>
            <a:off x="2574607" y="4025495"/>
            <a:ext cx="7042785" cy="2276968"/>
          </a:xfrm>
          <a:prstGeom prst="rect">
            <a:avLst/>
          </a:prstGeom>
          <a:noFill/>
          <a:ln w="9525">
            <a:noFill/>
          </a:ln>
        </p:spPr>
      </p:pic>
    </p:spTree>
    <p:extLst>
      <p:ext uri="{BB962C8B-B14F-4D97-AF65-F5344CB8AC3E}">
        <p14:creationId xmlns:p14="http://schemas.microsoft.com/office/powerpoint/2010/main" val="3794511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26"/>
          </p:nvPr>
        </p:nvSpPr>
        <p:spPr/>
        <p:txBody>
          <a:bodyPr/>
          <a:lstStyle/>
          <a:p>
            <a:fld id="{B5CEABB6-07DC-46E8-9B57-56EC44A396E5}" type="slidenum">
              <a:rPr lang="en-US" altLang="zh-CN" smtClean="0"/>
              <a:t>38</a:t>
            </a:fld>
            <a:r>
              <a:rPr lang="en-US" altLang="zh-CN"/>
              <a:t>/75</a:t>
            </a:r>
            <a:endParaRPr lang="zh-CN" altLang="en-US" dirty="0"/>
          </a:p>
        </p:txBody>
      </p:sp>
      <p:sp>
        <p:nvSpPr>
          <p:cNvPr id="697347" name="文本占位符 697346" descr="Rectangle: Click to edit Master text styles&#10;Second level&#10;Third level&#10;Fourth level&#10;Fifth level"/>
          <p:cNvSpPr>
            <a:spLocks noGrp="1"/>
          </p:cNvSpPr>
          <p:nvPr>
            <p:ph type="body" idx="4294967295"/>
          </p:nvPr>
        </p:nvSpPr>
        <p:spPr>
          <a:xfrm>
            <a:off x="534035" y="903605"/>
            <a:ext cx="10648315" cy="5240020"/>
          </a:xfrm>
        </p:spPr>
        <p:txBody>
          <a:bodyPr>
            <a:normAutofit fontScale="92500" lnSpcReduction="10000"/>
          </a:bodyPr>
          <a:lstStyle/>
          <a:p>
            <a:pPr marL="1085850" lvl="1" indent="-457200">
              <a:lnSpc>
                <a:spcPct val="90000"/>
              </a:lnSpc>
            </a:pPr>
            <a:r>
              <a:rPr lang="en-US" altLang="zh-CN" dirty="0">
                <a:solidFill>
                  <a:schemeClr val="tx1"/>
                </a:solidFill>
                <a:latin typeface="黑体" panose="02010609060101010101" pitchFamily="49" charset="-122"/>
              </a:rPr>
              <a:t>1. </a:t>
            </a:r>
            <a:r>
              <a:rPr lang="zh-CN" altLang="en-US" dirty="0">
                <a:solidFill>
                  <a:schemeClr val="tx1"/>
                </a:solidFill>
                <a:latin typeface="黑体" panose="02010609060101010101" pitchFamily="49" charset="-122"/>
              </a:rPr>
              <a:t>三</a:t>
            </a:r>
            <a:r>
              <a:rPr lang="zh-CN" altLang="en-US" dirty="0">
                <a:latin typeface="黑体" panose="02010609060101010101" pitchFamily="49" charset="-122"/>
              </a:rPr>
              <a:t>条指令全部用串行方法执行，则执行时间为：</a:t>
            </a:r>
            <a:endParaRPr lang="zh-CN" altLang="pt-PT" dirty="0">
              <a:latin typeface="黑体" panose="02010609060101010101" pitchFamily="49" charset="-122"/>
            </a:endParaRPr>
          </a:p>
          <a:p>
            <a:pPr marL="457200" indent="-457200">
              <a:lnSpc>
                <a:spcPct val="90000"/>
              </a:lnSpc>
              <a:buNone/>
            </a:pPr>
            <a:r>
              <a:rPr lang="pt-PT" altLang="zh-CN" dirty="0">
                <a:solidFill>
                  <a:srgbClr val="008000"/>
                </a:solidFill>
              </a:rPr>
              <a:t>           </a:t>
            </a:r>
            <a:r>
              <a:rPr lang="pt-PT" altLang="zh-CN" sz="2000" b="1" dirty="0">
                <a:latin typeface="宋体" panose="02010600030101010101" pitchFamily="2" charset="-122"/>
                <a:ea typeface="宋体" panose="02010600030101010101" pitchFamily="2" charset="-122"/>
              </a:rPr>
              <a:t>[</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6</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i="1" dirty="0">
                <a:latin typeface="宋体" panose="02010600030101010101" pitchFamily="2" charset="-122"/>
                <a:ea typeface="宋体" panose="02010600030101010101" pitchFamily="2" charset="-122"/>
              </a:rPr>
              <a:t>N</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6</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i="1" dirty="0">
                <a:latin typeface="宋体" panose="02010600030101010101" pitchFamily="2" charset="-122"/>
                <a:ea typeface="宋体" panose="02010600030101010101" pitchFamily="2" charset="-122"/>
              </a:rPr>
              <a:t>N</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p>
          <a:p>
            <a:pPr marL="457200" indent="-457200">
              <a:lnSpc>
                <a:spcPct val="90000"/>
              </a:lnSpc>
              <a:buNone/>
            </a:pPr>
            <a:r>
              <a:rPr lang="zh-CN" altLang="pt-PT" sz="2000" b="1" dirty="0">
                <a:latin typeface="宋体" panose="02010600030101010101" pitchFamily="2" charset="-122"/>
                <a:ea typeface="宋体" panose="02010600030101010101" pitchFamily="2" charset="-122"/>
              </a:rPr>
              <a:t>                   ＋</a:t>
            </a:r>
            <a:r>
              <a:rPr lang="pt-PT" altLang="zh-CN" sz="2000" b="1" dirty="0">
                <a:latin typeface="宋体" panose="02010600030101010101" pitchFamily="2" charset="-122"/>
                <a:ea typeface="宋体" panose="02010600030101010101" pitchFamily="2" charset="-122"/>
              </a:rPr>
              <a:t>[</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7</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i="1" dirty="0">
                <a:latin typeface="宋体" panose="02010600030101010101" pitchFamily="2" charset="-122"/>
                <a:ea typeface="宋体" panose="02010600030101010101" pitchFamily="2" charset="-122"/>
              </a:rPr>
              <a:t>N</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 = 3N </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22 </a:t>
            </a:r>
            <a:r>
              <a:rPr lang="zh-CN" altLang="pt-PT" sz="2000" b="1" dirty="0">
                <a:latin typeface="宋体" panose="02010600030101010101" pitchFamily="2" charset="-122"/>
                <a:ea typeface="宋体" panose="02010600030101010101" pitchFamily="2" charset="-122"/>
              </a:rPr>
              <a:t>（拍）</a:t>
            </a:r>
          </a:p>
          <a:p>
            <a:pPr marL="1085850" lvl="1" indent="-457200">
              <a:lnSpc>
                <a:spcPct val="90000"/>
              </a:lnSpc>
            </a:pPr>
            <a:endParaRPr lang="en-US" altLang="zh-CN" dirty="0"/>
          </a:p>
          <a:p>
            <a:pPr marL="1085850" lvl="1" indent="-457200">
              <a:lnSpc>
                <a:spcPct val="90000"/>
              </a:lnSpc>
            </a:pPr>
            <a:r>
              <a:rPr lang="en-US" altLang="zh-CN" dirty="0"/>
              <a:t>2. </a:t>
            </a:r>
            <a:r>
              <a:rPr lang="zh-CN" altLang="pt-PT" dirty="0"/>
              <a:t>前两条指令并行执行，然后再串行执行第</a:t>
            </a:r>
            <a:r>
              <a:rPr lang="en-US" altLang="zh-CN" dirty="0">
                <a:solidFill>
                  <a:srgbClr val="9933FF"/>
                </a:solidFill>
                <a:latin typeface="黑体" panose="02010609060101010101" pitchFamily="49" charset="-122"/>
              </a:rPr>
              <a:t>3</a:t>
            </a:r>
            <a:r>
              <a:rPr lang="zh-CN" altLang="en-US" dirty="0"/>
              <a:t>条指令，则执行时间为：</a:t>
            </a:r>
          </a:p>
          <a:p>
            <a:pPr marL="457200" indent="-457200">
              <a:lnSpc>
                <a:spcPct val="90000"/>
              </a:lnSpc>
              <a:buNone/>
            </a:pPr>
            <a:r>
              <a:rPr lang="zh-CN" altLang="en-US" dirty="0">
                <a:solidFill>
                  <a:srgbClr val="008000"/>
                </a:solidFill>
              </a:rPr>
              <a:t>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i="1" dirty="0">
                <a:latin typeface="宋体" panose="02010600030101010101" pitchFamily="2" charset="-122"/>
                <a:ea typeface="宋体" panose="02010600030101010101" pitchFamily="2" charset="-122"/>
              </a:rPr>
              <a:t>N</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7</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i="1" dirty="0">
                <a:latin typeface="宋体" panose="02010600030101010101" pitchFamily="2" charset="-122"/>
                <a:ea typeface="宋体" panose="02010600030101010101" pitchFamily="2" charset="-122"/>
              </a:rPr>
              <a:t>N</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 = 2</a:t>
            </a:r>
            <a:r>
              <a:rPr lang="en-US" altLang="zh-CN" sz="2000" b="1" i="1"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15 </a:t>
            </a:r>
            <a:r>
              <a:rPr lang="zh-CN" altLang="en-US" sz="2000" b="1" dirty="0">
                <a:latin typeface="宋体" panose="02010600030101010101" pitchFamily="2" charset="-122"/>
                <a:ea typeface="宋体" panose="02010600030101010101" pitchFamily="2" charset="-122"/>
              </a:rPr>
              <a:t>（拍）</a:t>
            </a:r>
          </a:p>
          <a:p>
            <a:pPr marL="1085850" lvl="1" indent="-457200">
              <a:lnSpc>
                <a:spcPct val="90000"/>
              </a:lnSpc>
            </a:pPr>
            <a:endParaRPr lang="zh-CN" altLang="en-US" dirty="0">
              <a:latin typeface="黑体" panose="02010609060101010101" pitchFamily="49" charset="-122"/>
            </a:endParaRPr>
          </a:p>
          <a:p>
            <a:pPr marL="1085850" lvl="1" indent="-457200">
              <a:lnSpc>
                <a:spcPct val="90000"/>
              </a:lnSpc>
            </a:pPr>
            <a:r>
              <a:rPr lang="en-US" altLang="zh-CN" dirty="0">
                <a:latin typeface="黑体" panose="02010609060101010101" pitchFamily="49" charset="-122"/>
              </a:rPr>
              <a:t>3. </a:t>
            </a:r>
            <a:r>
              <a:rPr lang="zh-CN" altLang="en-US" dirty="0">
                <a:latin typeface="黑体" panose="02010609060101010101" pitchFamily="49" charset="-122"/>
              </a:rPr>
              <a:t>前两条指令并行执行，并与第</a:t>
            </a:r>
            <a:r>
              <a:rPr lang="en-US" altLang="zh-CN" dirty="0">
                <a:solidFill>
                  <a:srgbClr val="9933FF"/>
                </a:solidFill>
                <a:latin typeface="黑体" panose="02010609060101010101" pitchFamily="49" charset="-122"/>
              </a:rPr>
              <a:t>3</a:t>
            </a:r>
            <a:r>
              <a:rPr lang="zh-CN" altLang="en-US" dirty="0">
                <a:latin typeface="黑体" panose="02010609060101010101" pitchFamily="49" charset="-122"/>
              </a:rPr>
              <a:t>条指令链接执行。</a:t>
            </a:r>
          </a:p>
          <a:p>
            <a:pPr lvl="2">
              <a:lnSpc>
                <a:spcPct val="130000"/>
              </a:lnSpc>
            </a:pPr>
            <a:r>
              <a:rPr lang="zh-CN" altLang="en-US" dirty="0">
                <a:latin typeface="宋体" panose="02010600030101010101" pitchFamily="2" charset="-122"/>
              </a:rPr>
              <a:t>从访存开始到把第一个结果元素存入</a:t>
            </a: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4</a:t>
            </a:r>
            <a:r>
              <a:rPr lang="zh-CN" altLang="en-US" dirty="0">
                <a:latin typeface="宋体" panose="02010600030101010101" pitchFamily="2" charset="-122"/>
              </a:rPr>
              <a:t>所需的拍数</a:t>
            </a:r>
          </a:p>
          <a:p>
            <a:pPr lvl="2">
              <a:lnSpc>
                <a:spcPct val="130000"/>
              </a:lnSpc>
              <a:buNone/>
            </a:pPr>
            <a:r>
              <a:rPr lang="zh-CN" altLang="en-US" dirty="0"/>
              <a:t>     （亦称为</a:t>
            </a:r>
            <a:r>
              <a:rPr lang="zh-CN" altLang="en-US" dirty="0">
                <a:solidFill>
                  <a:srgbClr val="FF0000"/>
                </a:solidFill>
              </a:rPr>
              <a:t>链接流水线的建立时间</a:t>
            </a:r>
            <a:r>
              <a:rPr lang="zh-CN" altLang="en-US" dirty="0"/>
              <a:t>）为：</a:t>
            </a:r>
          </a:p>
          <a:p>
            <a:pPr marL="457200" indent="-457200">
              <a:lnSpc>
                <a:spcPct val="130000"/>
              </a:lnSpc>
              <a:buNone/>
            </a:pPr>
            <a:r>
              <a:rPr lang="zh-CN" altLang="en-US" dirty="0"/>
              <a:t>	</a:t>
            </a:r>
            <a:r>
              <a:rPr lang="zh-CN" altLang="en-US" b="1" dirty="0">
                <a:solidFill>
                  <a:srgbClr val="008000"/>
                </a:solidFill>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7</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 17 </a:t>
            </a:r>
            <a:r>
              <a:rPr lang="zh-CN" altLang="en-US" sz="2000" b="1" dirty="0">
                <a:latin typeface="宋体" panose="02010600030101010101" pitchFamily="2" charset="-122"/>
                <a:ea typeface="宋体" panose="02010600030101010101" pitchFamily="2" charset="-122"/>
              </a:rPr>
              <a:t>（拍）</a:t>
            </a:r>
          </a:p>
          <a:p>
            <a:pPr lvl="2">
              <a:lnSpc>
                <a:spcPct val="130000"/>
              </a:lnSpc>
            </a:pPr>
            <a:r>
              <a:rPr lang="zh-CN" altLang="en-US" dirty="0">
                <a:latin typeface="宋体" panose="02010600030101010101" pitchFamily="2" charset="-122"/>
              </a:rPr>
              <a:t>生成所有结果的执行时间为：</a:t>
            </a:r>
          </a:p>
          <a:p>
            <a:pPr marL="1085850" lvl="1" indent="-457200">
              <a:lnSpc>
                <a:spcPct val="130000"/>
              </a:lnSpc>
              <a:buNone/>
            </a:pPr>
            <a:r>
              <a:rPr lang="zh-CN" altLang="en-US" b="1" dirty="0">
                <a:solidFill>
                  <a:srgbClr val="008000"/>
                </a:solidFill>
                <a:latin typeface="宋体" panose="02010600030101010101" pitchFamily="2" charset="-122"/>
                <a:ea typeface="宋体" panose="02010600030101010101" pitchFamily="2" charset="-122"/>
              </a:rPr>
              <a:t>        </a:t>
            </a:r>
            <a:r>
              <a:rPr lang="en-US" altLang="zh-CN" sz="2000" b="1" dirty="0">
                <a:solidFill>
                  <a:srgbClr val="E24C05"/>
                </a:solidFill>
                <a:latin typeface="宋体" panose="02010600030101010101" pitchFamily="2" charset="-122"/>
                <a:ea typeface="宋体" panose="02010600030101010101" pitchFamily="2" charset="-122"/>
              </a:rPr>
              <a:t>17 </a:t>
            </a:r>
            <a:r>
              <a:rPr lang="zh-CN" altLang="en-US" sz="2000" b="1" dirty="0">
                <a:solidFill>
                  <a:srgbClr val="E24C05"/>
                </a:solidFill>
                <a:latin typeface="宋体" panose="02010600030101010101" pitchFamily="2" charset="-122"/>
                <a:ea typeface="宋体" panose="02010600030101010101" pitchFamily="2" charset="-122"/>
              </a:rPr>
              <a:t>＋（</a:t>
            </a:r>
            <a:r>
              <a:rPr lang="en-US" altLang="zh-CN" sz="2000" b="1" i="1" dirty="0">
                <a:solidFill>
                  <a:srgbClr val="E24C05"/>
                </a:solidFill>
                <a:latin typeface="宋体" panose="02010600030101010101" pitchFamily="2" charset="-122"/>
                <a:ea typeface="宋体" panose="02010600030101010101" pitchFamily="2" charset="-122"/>
              </a:rPr>
              <a:t>N</a:t>
            </a:r>
            <a:r>
              <a:rPr lang="zh-CN" altLang="en-US" sz="2000" b="1" dirty="0">
                <a:solidFill>
                  <a:srgbClr val="E24C05"/>
                </a:solidFill>
                <a:latin typeface="宋体" panose="02010600030101010101" pitchFamily="2" charset="-122"/>
                <a:ea typeface="宋体" panose="02010600030101010101" pitchFamily="2" charset="-122"/>
              </a:rPr>
              <a:t>－</a:t>
            </a:r>
            <a:r>
              <a:rPr lang="en-US" altLang="zh-CN" sz="2000" b="1" dirty="0">
                <a:solidFill>
                  <a:srgbClr val="E24C05"/>
                </a:solidFill>
                <a:latin typeface="宋体" panose="02010600030101010101" pitchFamily="2" charset="-122"/>
                <a:ea typeface="宋体" panose="02010600030101010101" pitchFamily="2" charset="-122"/>
              </a:rPr>
              <a:t>1</a:t>
            </a:r>
            <a:r>
              <a:rPr lang="zh-CN" altLang="en-US" sz="2000" b="1" dirty="0">
                <a:solidFill>
                  <a:srgbClr val="E24C05"/>
                </a:solidFill>
                <a:latin typeface="宋体" panose="02010600030101010101" pitchFamily="2" charset="-122"/>
                <a:ea typeface="宋体" panose="02010600030101010101" pitchFamily="2" charset="-122"/>
              </a:rPr>
              <a:t>） </a:t>
            </a:r>
            <a:r>
              <a:rPr lang="en-US" altLang="zh-CN" sz="2000" b="1" i="1" dirty="0">
                <a:solidFill>
                  <a:srgbClr val="E24C05"/>
                </a:solidFill>
                <a:latin typeface="宋体" panose="02010600030101010101" pitchFamily="2" charset="-122"/>
                <a:ea typeface="宋体" panose="02010600030101010101" pitchFamily="2" charset="-122"/>
              </a:rPr>
              <a:t>= N</a:t>
            </a:r>
            <a:r>
              <a:rPr lang="zh-CN" altLang="en-US" sz="2000" b="1" dirty="0">
                <a:solidFill>
                  <a:srgbClr val="E24C05"/>
                </a:solidFill>
                <a:latin typeface="宋体" panose="02010600030101010101" pitchFamily="2" charset="-122"/>
                <a:ea typeface="宋体" panose="02010600030101010101" pitchFamily="2" charset="-122"/>
              </a:rPr>
              <a:t>＋</a:t>
            </a:r>
            <a:r>
              <a:rPr lang="en-US" altLang="zh-CN" sz="2000" b="1" dirty="0">
                <a:solidFill>
                  <a:srgbClr val="E24C05"/>
                </a:solidFill>
                <a:latin typeface="宋体" panose="02010600030101010101" pitchFamily="2" charset="-122"/>
                <a:ea typeface="宋体" panose="02010600030101010101" pitchFamily="2" charset="-122"/>
              </a:rPr>
              <a:t>16 </a:t>
            </a:r>
            <a:r>
              <a:rPr lang="zh-CN" altLang="en-US" sz="2000" b="1" dirty="0">
                <a:solidFill>
                  <a:srgbClr val="E24C05"/>
                </a:solidFill>
                <a:latin typeface="宋体" panose="02010600030101010101" pitchFamily="2" charset="-122"/>
                <a:ea typeface="宋体" panose="02010600030101010101" pitchFamily="2" charset="-122"/>
              </a:rPr>
              <a:t>（拍）  解毕。</a:t>
            </a:r>
            <a:endParaRPr lang="zh-CN" altLang="en-US" dirty="0">
              <a:latin typeface="黑体" panose="02010609060101010101" pitchFamily="49" charset="-122"/>
            </a:endParaRPr>
          </a:p>
        </p:txBody>
      </p:sp>
    </p:spTree>
    <p:extLst>
      <p:ext uri="{BB962C8B-B14F-4D97-AF65-F5344CB8AC3E}">
        <p14:creationId xmlns:p14="http://schemas.microsoft.com/office/powerpoint/2010/main" val="252485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610" y="622978"/>
            <a:ext cx="9296400" cy="921933"/>
          </a:xfrm>
        </p:spPr>
        <p:txBody>
          <a:bodyPr/>
          <a:lstStyle/>
          <a:p>
            <a:r>
              <a:rPr kumimoji="1" lang="zh-CN" altLang="en-US" dirty="0">
                <a:sym typeface="+mn-ea"/>
              </a:rPr>
              <a:t>进行向量链接的</a:t>
            </a:r>
            <a:r>
              <a:rPr kumimoji="1" lang="zh-CN" altLang="en-US" dirty="0">
                <a:solidFill>
                  <a:srgbClr val="FF0000"/>
                </a:solidFill>
                <a:sym typeface="+mn-ea"/>
              </a:rPr>
              <a:t>要求</a:t>
            </a:r>
            <a:endParaRPr kumimoji="1" lang="zh-CN" altLang="en-US" dirty="0">
              <a:solidFill>
                <a:srgbClr val="FF0000"/>
              </a:solidFill>
            </a:endParaRPr>
          </a:p>
        </p:txBody>
      </p:sp>
      <p:sp>
        <p:nvSpPr>
          <p:cNvPr id="3" name="内容占位符 2"/>
          <p:cNvSpPr>
            <a:spLocks noGrp="1"/>
          </p:cNvSpPr>
          <p:nvPr>
            <p:ph sz="quarter" idx="23"/>
          </p:nvPr>
        </p:nvSpPr>
        <p:spPr>
          <a:xfrm>
            <a:off x="502610" y="1600200"/>
            <a:ext cx="10714990" cy="4173855"/>
          </a:xfrm>
        </p:spPr>
        <p:txBody>
          <a:bodyPr>
            <a:normAutofit lnSpcReduction="10000"/>
          </a:bodyPr>
          <a:lstStyle/>
          <a:p>
            <a:pPr lvl="1"/>
            <a:r>
              <a:rPr kumimoji="1" lang="zh-CN" altLang="en-US" dirty="0"/>
              <a:t>保证：无向量寄存器使用冲突和无功能部件使用冲突</a:t>
            </a:r>
          </a:p>
          <a:p>
            <a:pPr lvl="1"/>
            <a:r>
              <a:rPr kumimoji="1" lang="zh-CN" altLang="en-US" dirty="0"/>
              <a:t>只有在前一条指令的第一个结果元素送入结果向量寄存器的那一个时钟周期才可以进行链接。</a:t>
            </a:r>
          </a:p>
          <a:p>
            <a:pPr lvl="1"/>
            <a:r>
              <a:rPr kumimoji="1" lang="zh-CN" altLang="en-US" dirty="0"/>
              <a:t>当一条向量指令的两个源操作数分别是两条先行指令的结果寄存器时，要求先行的两条指令产生运算结果的</a:t>
            </a:r>
            <a:r>
              <a:rPr kumimoji="1" lang="zh-CN" altLang="en-US" dirty="0">
                <a:solidFill>
                  <a:srgbClr val="FF0000"/>
                </a:solidFill>
              </a:rPr>
              <a:t>时间必须相等</a:t>
            </a:r>
            <a:r>
              <a:rPr kumimoji="1" lang="zh-CN" altLang="en-US" dirty="0"/>
              <a:t>，即要求有关功能部件的通过时间相等。</a:t>
            </a:r>
          </a:p>
          <a:p>
            <a:pPr lvl="1"/>
            <a:r>
              <a:rPr kumimoji="1" lang="zh-CN" altLang="en-US" dirty="0"/>
              <a:t>要进行链接执行的向量指令的向量长度必须相等，否则无法进行链接。</a:t>
            </a:r>
          </a:p>
          <a:p>
            <a:pPr lvl="1"/>
            <a:r>
              <a:rPr lang="zh-CN" altLang="en-US" sz="2160" dirty="0">
                <a:sym typeface="+mn-ea"/>
              </a:rPr>
              <a:t>一次链接行为通常仅发生在</a:t>
            </a:r>
            <a:r>
              <a:rPr lang="zh-CN" altLang="en-US" sz="2160" dirty="0">
                <a:solidFill>
                  <a:srgbClr val="FF0000"/>
                </a:solidFill>
                <a:sym typeface="+mn-ea"/>
              </a:rPr>
              <a:t>分组内部</a:t>
            </a:r>
            <a:r>
              <a:rPr lang="zh-CN" altLang="en-US" sz="2160" dirty="0">
                <a:sym typeface="+mn-ea"/>
              </a:rPr>
              <a:t>，即不对整个</a:t>
            </a:r>
            <a:r>
              <a:rPr lang="en-US" altLang="zh-CN" sz="2160" dirty="0">
                <a:sym typeface="+mn-ea"/>
              </a:rPr>
              <a:t>N</a:t>
            </a:r>
            <a:r>
              <a:rPr lang="zh-CN" altLang="en-US" sz="2160" dirty="0">
                <a:sym typeface="+mn-ea"/>
              </a:rPr>
              <a:t>进行链接，而对个分组内的</a:t>
            </a:r>
            <a:r>
              <a:rPr lang="en-US" altLang="zh-CN" sz="2160" dirty="0">
                <a:sym typeface="+mn-ea"/>
              </a:rPr>
              <a:t>n</a:t>
            </a:r>
            <a:r>
              <a:rPr lang="zh-CN" altLang="en-US" sz="2160" dirty="0">
                <a:sym typeface="+mn-ea"/>
              </a:rPr>
              <a:t>个向量元素的计算过程进行链接</a:t>
            </a:r>
            <a:endParaRPr lang="zh-CN" altLang="en-US" sz="2160" dirty="0"/>
          </a:p>
          <a:p>
            <a:pPr lvl="1"/>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39</a:t>
            </a:fld>
            <a:r>
              <a:rPr lang="en-US" altLang="zh-CN"/>
              <a:t>/75</a:t>
            </a:r>
            <a:endParaRPr lang="zh-CN" altLang="en-US" dirty="0"/>
          </a:p>
        </p:txBody>
      </p:sp>
    </p:spTree>
    <p:extLst>
      <p:ext uri="{BB962C8B-B14F-4D97-AF65-F5344CB8AC3E}">
        <p14:creationId xmlns:p14="http://schemas.microsoft.com/office/powerpoint/2010/main" val="1025882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4A3FF3C2-A244-C540-8055-DE9018F6D111}"/>
              </a:ext>
            </a:extLst>
          </p:cNvPr>
          <p:cNvSpPr>
            <a:spLocks noGrp="1"/>
          </p:cNvSpPr>
          <p:nvPr>
            <p:ph type="title"/>
          </p:nvPr>
        </p:nvSpPr>
        <p:spPr>
          <a:xfrm>
            <a:off x="1447800" y="599925"/>
            <a:ext cx="9296400" cy="921933"/>
          </a:xfrm>
        </p:spPr>
        <p:txBody>
          <a:bodyPr/>
          <a:lstStyle/>
          <a:p>
            <a:r>
              <a:rPr kumimoji="1" lang="zh-CN" altLang="en-US" dirty="0"/>
              <a:t>数据级并行与</a:t>
            </a:r>
            <a:r>
              <a:rPr kumimoji="1" lang="en-US" altLang="zh-Hans" dirty="0"/>
              <a:t>SPMD</a:t>
            </a:r>
            <a:endParaRPr kumimoji="1" lang="zh-CN" altLang="en-US" dirty="0"/>
          </a:p>
        </p:txBody>
      </p:sp>
      <p:sp>
        <p:nvSpPr>
          <p:cNvPr id="16" name="内容占位符 15">
            <a:extLst>
              <a:ext uri="{FF2B5EF4-FFF2-40B4-BE49-F238E27FC236}">
                <a16:creationId xmlns:a16="http://schemas.microsoft.com/office/drawing/2014/main" id="{DC122CA1-1132-4C4E-88D2-1426DEE9D256}"/>
              </a:ext>
            </a:extLst>
          </p:cNvPr>
          <p:cNvSpPr>
            <a:spLocks noGrp="1"/>
          </p:cNvSpPr>
          <p:nvPr>
            <p:ph sz="quarter" idx="23"/>
          </p:nvPr>
        </p:nvSpPr>
        <p:spPr>
          <a:xfrm>
            <a:off x="1447800" y="2121780"/>
            <a:ext cx="9296400" cy="830174"/>
          </a:xfrm>
        </p:spPr>
        <p:txBody>
          <a:bodyPr/>
          <a:lstStyle/>
          <a:p>
            <a:r>
              <a:rPr kumimoji="1" lang="zh-CN" altLang="en-US" dirty="0"/>
              <a:t>思考：一个</a:t>
            </a:r>
            <a:r>
              <a:rPr kumimoji="1" lang="en-US" altLang="zh-CN" dirty="0"/>
              <a:t>SPMD</a:t>
            </a:r>
            <a:r>
              <a:rPr kumimoji="1" lang="zh-CN" altLang="en-US" dirty="0"/>
              <a:t>程序如何运行在</a:t>
            </a:r>
            <a:r>
              <a:rPr kumimoji="1" lang="en-US" altLang="zh-CN" dirty="0"/>
              <a:t>SISD</a:t>
            </a:r>
            <a:r>
              <a:rPr kumimoji="1" lang="zh-CN" altLang="en-US" dirty="0"/>
              <a:t>（或</a:t>
            </a:r>
            <a:r>
              <a:rPr kumimoji="1" lang="en-US" altLang="zh-CN" dirty="0"/>
              <a:t>MIMD</a:t>
            </a:r>
            <a:r>
              <a:rPr kumimoji="1" lang="zh-CN" altLang="en-US" dirty="0"/>
              <a:t>）上</a:t>
            </a:r>
            <a:r>
              <a:rPr kumimoji="1" lang="en-US" altLang="zh-CN" dirty="0"/>
              <a:t>?</a:t>
            </a:r>
          </a:p>
          <a:p>
            <a:endParaRPr kumimoji="1" lang="zh-CN" altLang="en-US" dirty="0"/>
          </a:p>
        </p:txBody>
      </p:sp>
      <p:grpSp>
        <p:nvGrpSpPr>
          <p:cNvPr id="22" name="组合 21">
            <a:extLst>
              <a:ext uri="{FF2B5EF4-FFF2-40B4-BE49-F238E27FC236}">
                <a16:creationId xmlns:a16="http://schemas.microsoft.com/office/drawing/2014/main" id="{CCB4D130-D6EE-D145-9522-6C118784074E}"/>
              </a:ext>
            </a:extLst>
          </p:cNvPr>
          <p:cNvGrpSpPr/>
          <p:nvPr/>
        </p:nvGrpSpPr>
        <p:grpSpPr>
          <a:xfrm>
            <a:off x="1216084" y="2902278"/>
            <a:ext cx="4399337" cy="3013738"/>
            <a:chOff x="1215736" y="2973282"/>
            <a:chExt cx="4399337" cy="2706423"/>
          </a:xfrm>
        </p:grpSpPr>
        <p:sp>
          <p:nvSpPr>
            <p:cNvPr id="10" name="矩形 9">
              <a:extLst>
                <a:ext uri="{FF2B5EF4-FFF2-40B4-BE49-F238E27FC236}">
                  <a16:creationId xmlns:a16="http://schemas.microsoft.com/office/drawing/2014/main" id="{7185CD06-1D15-4547-B75E-A936D8399F90}"/>
                </a:ext>
              </a:extLst>
            </p:cNvPr>
            <p:cNvSpPr/>
            <p:nvPr/>
          </p:nvSpPr>
          <p:spPr>
            <a:xfrm>
              <a:off x="1562100" y="3861839"/>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1" name="矩形 10">
              <a:extLst>
                <a:ext uri="{FF2B5EF4-FFF2-40B4-BE49-F238E27FC236}">
                  <a16:creationId xmlns:a16="http://schemas.microsoft.com/office/drawing/2014/main" id="{70FF6690-53A8-6648-BAAC-733A4C199D41}"/>
                </a:ext>
              </a:extLst>
            </p:cNvPr>
            <p:cNvSpPr/>
            <p:nvPr/>
          </p:nvSpPr>
          <p:spPr>
            <a:xfrm>
              <a:off x="1562100" y="4569069"/>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4" name="文本框 3">
              <a:extLst>
                <a:ext uri="{FF2B5EF4-FFF2-40B4-BE49-F238E27FC236}">
                  <a16:creationId xmlns:a16="http://schemas.microsoft.com/office/drawing/2014/main" id="{FD537670-D576-E740-87E6-35842C2262B1}"/>
                </a:ext>
              </a:extLst>
            </p:cNvPr>
            <p:cNvSpPr txBox="1"/>
            <p:nvPr/>
          </p:nvSpPr>
          <p:spPr>
            <a:xfrm>
              <a:off x="1215736" y="2973282"/>
              <a:ext cx="1607127" cy="369332"/>
            </a:xfrm>
            <a:prstGeom prst="rect">
              <a:avLst/>
            </a:prstGeom>
            <a:noFill/>
          </p:spPr>
          <p:txBody>
            <a:bodyPr wrap="square" rtlCol="0">
              <a:spAutoFit/>
            </a:bodyPr>
            <a:lstStyle/>
            <a:p>
              <a:pPr algn="ctr"/>
              <a:r>
                <a:rPr kumimoji="1" lang="en-US" altLang="zh-CN" dirty="0"/>
                <a:t>SPMD Program</a:t>
              </a:r>
              <a:endParaRPr kumimoji="1" lang="zh-CN" altLang="en-US" dirty="0"/>
            </a:p>
          </p:txBody>
        </p:sp>
        <p:sp>
          <p:nvSpPr>
            <p:cNvPr id="5" name="矩形 4">
              <a:extLst>
                <a:ext uri="{FF2B5EF4-FFF2-40B4-BE49-F238E27FC236}">
                  <a16:creationId xmlns:a16="http://schemas.microsoft.com/office/drawing/2014/main" id="{CB92FB5F-5F79-A34B-B37D-BB87DFC6CC0B}"/>
                </a:ext>
              </a:extLst>
            </p:cNvPr>
            <p:cNvSpPr/>
            <p:nvPr/>
          </p:nvSpPr>
          <p:spPr>
            <a:xfrm>
              <a:off x="3009900" y="4219026"/>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7" name="矩形 16">
              <a:extLst>
                <a:ext uri="{FF2B5EF4-FFF2-40B4-BE49-F238E27FC236}">
                  <a16:creationId xmlns:a16="http://schemas.microsoft.com/office/drawing/2014/main" id="{CA0327F0-B6F0-3C4F-A649-E74A09ED166A}"/>
                </a:ext>
              </a:extLst>
            </p:cNvPr>
            <p:cNvSpPr/>
            <p:nvPr/>
          </p:nvSpPr>
          <p:spPr>
            <a:xfrm>
              <a:off x="3714750" y="4219025"/>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8" name="矩形 17">
              <a:extLst>
                <a:ext uri="{FF2B5EF4-FFF2-40B4-BE49-F238E27FC236}">
                  <a16:creationId xmlns:a16="http://schemas.microsoft.com/office/drawing/2014/main" id="{9DFF4349-3217-374E-AACA-CDB6999F3B94}"/>
                </a:ext>
              </a:extLst>
            </p:cNvPr>
            <p:cNvSpPr/>
            <p:nvPr/>
          </p:nvSpPr>
          <p:spPr>
            <a:xfrm>
              <a:off x="4419600" y="4219024"/>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cxnSp>
          <p:nvCxnSpPr>
            <p:cNvPr id="7" name="直线箭头连接符 6">
              <a:extLst>
                <a:ext uri="{FF2B5EF4-FFF2-40B4-BE49-F238E27FC236}">
                  <a16:creationId xmlns:a16="http://schemas.microsoft.com/office/drawing/2014/main" id="{C4E5F67B-65E7-754E-80CE-DDB031ABE143}"/>
                </a:ext>
              </a:extLst>
            </p:cNvPr>
            <p:cNvCxnSpPr>
              <a:stCxn id="3" idx="3"/>
              <a:endCxn id="5" idx="1"/>
            </p:cNvCxnSpPr>
            <p:nvPr/>
          </p:nvCxnSpPr>
          <p:spPr>
            <a:xfrm flipV="1">
              <a:off x="2476500" y="4394048"/>
              <a:ext cx="533400" cy="3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37EBBD7D-DE71-EE4B-848E-74E2B32FAC5E}"/>
                </a:ext>
              </a:extLst>
            </p:cNvPr>
            <p:cNvSpPr/>
            <p:nvPr/>
          </p:nvSpPr>
          <p:spPr>
            <a:xfrm>
              <a:off x="1562100" y="3501656"/>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20" name="矩形 19">
              <a:extLst>
                <a:ext uri="{FF2B5EF4-FFF2-40B4-BE49-F238E27FC236}">
                  <a16:creationId xmlns:a16="http://schemas.microsoft.com/office/drawing/2014/main" id="{C5461F56-5752-624D-9CB8-90425DCCE714}"/>
                </a:ext>
              </a:extLst>
            </p:cNvPr>
            <p:cNvSpPr/>
            <p:nvPr/>
          </p:nvSpPr>
          <p:spPr>
            <a:xfrm>
              <a:off x="1562100" y="4926930"/>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3" name="矩形 2">
              <a:extLst>
                <a:ext uri="{FF2B5EF4-FFF2-40B4-BE49-F238E27FC236}">
                  <a16:creationId xmlns:a16="http://schemas.microsoft.com/office/drawing/2014/main" id="{D75874AD-50EB-644B-A808-F92C826532DF}"/>
                </a:ext>
              </a:extLst>
            </p:cNvPr>
            <p:cNvSpPr/>
            <p:nvPr/>
          </p:nvSpPr>
          <p:spPr>
            <a:xfrm>
              <a:off x="1562100" y="4219026"/>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9" name="文本框 8">
              <a:extLst>
                <a:ext uri="{FF2B5EF4-FFF2-40B4-BE49-F238E27FC236}">
                  <a16:creationId xmlns:a16="http://schemas.microsoft.com/office/drawing/2014/main" id="{D52C370B-8EFA-D545-90B1-1C7288080D15}"/>
                </a:ext>
              </a:extLst>
            </p:cNvPr>
            <p:cNvSpPr txBox="1"/>
            <p:nvPr/>
          </p:nvSpPr>
          <p:spPr>
            <a:xfrm>
              <a:off x="5257283" y="4199735"/>
              <a:ext cx="357790" cy="369332"/>
            </a:xfrm>
            <a:prstGeom prst="rect">
              <a:avLst/>
            </a:prstGeom>
            <a:noFill/>
          </p:spPr>
          <p:txBody>
            <a:bodyPr wrap="none" rtlCol="0">
              <a:spAutoFit/>
            </a:bodyPr>
            <a:lstStyle/>
            <a:p>
              <a:r>
                <a:rPr kumimoji="1" lang="en-US" altLang="zh-CN" dirty="0"/>
                <a:t>...</a:t>
              </a:r>
              <a:endParaRPr kumimoji="1" lang="zh-CN" altLang="en-US" dirty="0"/>
            </a:p>
          </p:txBody>
        </p:sp>
        <p:sp>
          <p:nvSpPr>
            <p:cNvPr id="21" name="文本框 20">
              <a:extLst>
                <a:ext uri="{FF2B5EF4-FFF2-40B4-BE49-F238E27FC236}">
                  <a16:creationId xmlns:a16="http://schemas.microsoft.com/office/drawing/2014/main" id="{F546208D-CF65-5749-9D3C-B3733A4D9EDF}"/>
                </a:ext>
              </a:extLst>
            </p:cNvPr>
            <p:cNvSpPr txBox="1"/>
            <p:nvPr/>
          </p:nvSpPr>
          <p:spPr>
            <a:xfrm>
              <a:off x="1852010" y="5310373"/>
              <a:ext cx="357790"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14" name="组合 113">
            <a:extLst>
              <a:ext uri="{FF2B5EF4-FFF2-40B4-BE49-F238E27FC236}">
                <a16:creationId xmlns:a16="http://schemas.microsoft.com/office/drawing/2014/main" id="{A452E682-0421-954A-BE3E-562436F3CB65}"/>
              </a:ext>
            </a:extLst>
          </p:cNvPr>
          <p:cNvGrpSpPr/>
          <p:nvPr/>
        </p:nvGrpSpPr>
        <p:grpSpPr>
          <a:xfrm>
            <a:off x="6352059" y="2717612"/>
            <a:ext cx="2207962" cy="3638740"/>
            <a:chOff x="6352059" y="2717612"/>
            <a:chExt cx="2207962" cy="3638740"/>
          </a:xfrm>
        </p:grpSpPr>
        <p:sp>
          <p:nvSpPr>
            <p:cNvPr id="35" name="文本框 34">
              <a:extLst>
                <a:ext uri="{FF2B5EF4-FFF2-40B4-BE49-F238E27FC236}">
                  <a16:creationId xmlns:a16="http://schemas.microsoft.com/office/drawing/2014/main" id="{6B5B9443-F66B-4E43-9381-5F268424406C}"/>
                </a:ext>
              </a:extLst>
            </p:cNvPr>
            <p:cNvSpPr txBox="1"/>
            <p:nvPr/>
          </p:nvSpPr>
          <p:spPr>
            <a:xfrm>
              <a:off x="6352059" y="2717612"/>
              <a:ext cx="2207962" cy="369332"/>
            </a:xfrm>
            <a:prstGeom prst="rect">
              <a:avLst/>
            </a:prstGeom>
            <a:noFill/>
          </p:spPr>
          <p:txBody>
            <a:bodyPr wrap="square" rtlCol="0">
              <a:spAutoFit/>
            </a:bodyPr>
            <a:lstStyle/>
            <a:p>
              <a:pPr algn="ctr"/>
              <a:r>
                <a:rPr kumimoji="1" lang="en-US" altLang="zh-CN" dirty="0"/>
                <a:t>Single-core processor</a:t>
              </a:r>
              <a:endParaRPr kumimoji="1" lang="zh-CN" altLang="en-US" dirty="0"/>
            </a:p>
          </p:txBody>
        </p:sp>
        <p:grpSp>
          <p:nvGrpSpPr>
            <p:cNvPr id="84" name="组合 83">
              <a:extLst>
                <a:ext uri="{FF2B5EF4-FFF2-40B4-BE49-F238E27FC236}">
                  <a16:creationId xmlns:a16="http://schemas.microsoft.com/office/drawing/2014/main" id="{E6CF4C52-425B-3947-AE37-CE36A1C85A8D}"/>
                </a:ext>
              </a:extLst>
            </p:cNvPr>
            <p:cNvGrpSpPr/>
            <p:nvPr/>
          </p:nvGrpSpPr>
          <p:grpSpPr>
            <a:xfrm>
              <a:off x="6943287" y="3342614"/>
              <a:ext cx="1030410" cy="3013738"/>
              <a:chOff x="6943287" y="3342614"/>
              <a:chExt cx="1030410" cy="3013738"/>
            </a:xfrm>
          </p:grpSpPr>
          <p:grpSp>
            <p:nvGrpSpPr>
              <p:cNvPr id="75" name="组合 74">
                <a:extLst>
                  <a:ext uri="{FF2B5EF4-FFF2-40B4-BE49-F238E27FC236}">
                    <a16:creationId xmlns:a16="http://schemas.microsoft.com/office/drawing/2014/main" id="{1D6A5E55-4D03-D04A-820B-6F43C271FE56}"/>
                  </a:ext>
                </a:extLst>
              </p:cNvPr>
              <p:cNvGrpSpPr/>
              <p:nvPr/>
            </p:nvGrpSpPr>
            <p:grpSpPr>
              <a:xfrm>
                <a:off x="6998839" y="3858232"/>
                <a:ext cx="914401" cy="2224516"/>
                <a:chOff x="6998839" y="3858232"/>
                <a:chExt cx="914401" cy="2224516"/>
              </a:xfrm>
            </p:grpSpPr>
            <p:sp>
              <p:nvSpPr>
                <p:cNvPr id="74" name="矩形 73">
                  <a:extLst>
                    <a:ext uri="{FF2B5EF4-FFF2-40B4-BE49-F238E27FC236}">
                      <a16:creationId xmlns:a16="http://schemas.microsoft.com/office/drawing/2014/main" id="{E29BB86C-B763-2548-914A-980B92DA2764}"/>
                    </a:ext>
                  </a:extLst>
                </p:cNvPr>
                <p:cNvSpPr/>
                <p:nvPr/>
              </p:nvSpPr>
              <p:spPr>
                <a:xfrm>
                  <a:off x="6998839" y="3858232"/>
                  <a:ext cx="914401"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dirty="0">
                      <a:solidFill>
                        <a:sysClr val="windowText" lastClr="000000"/>
                      </a:solidFill>
                    </a:rPr>
                    <a:t>pipeline</a:t>
                  </a:r>
                  <a:endParaRPr kumimoji="1" lang="zh-CN" altLang="en-US" sz="1400" dirty="0">
                    <a:solidFill>
                      <a:sysClr val="windowText" lastClr="000000"/>
                    </a:solidFill>
                  </a:endParaRPr>
                </a:p>
              </p:txBody>
            </p:sp>
            <p:grpSp>
              <p:nvGrpSpPr>
                <p:cNvPr id="37" name="组合 36">
                  <a:extLst>
                    <a:ext uri="{FF2B5EF4-FFF2-40B4-BE49-F238E27FC236}">
                      <a16:creationId xmlns:a16="http://schemas.microsoft.com/office/drawing/2014/main" id="{AB3973BA-4B42-4747-8E99-737516AE96EF}"/>
                    </a:ext>
                  </a:extLst>
                </p:cNvPr>
                <p:cNvGrpSpPr/>
                <p:nvPr/>
              </p:nvGrpSpPr>
              <p:grpSpPr>
                <a:xfrm>
                  <a:off x="7087725" y="4072720"/>
                  <a:ext cx="729095" cy="1615017"/>
                  <a:chOff x="6792193" y="3695286"/>
                  <a:chExt cx="729095" cy="1615017"/>
                </a:xfrm>
              </p:grpSpPr>
              <p:sp>
                <p:nvSpPr>
                  <p:cNvPr id="23" name="矩形 22">
                    <a:extLst>
                      <a:ext uri="{FF2B5EF4-FFF2-40B4-BE49-F238E27FC236}">
                        <a16:creationId xmlns:a16="http://schemas.microsoft.com/office/drawing/2014/main" id="{10E3B7B8-8EE2-3A4B-A707-71F750AC3B06}"/>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24" name="矩形 23">
                    <a:extLst>
                      <a:ext uri="{FF2B5EF4-FFF2-40B4-BE49-F238E27FC236}">
                        <a16:creationId xmlns:a16="http://schemas.microsoft.com/office/drawing/2014/main" id="{2E7E8992-F2FF-CC4B-9105-633D120F9B85}"/>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25" name="矩形 24">
                    <a:extLst>
                      <a:ext uri="{FF2B5EF4-FFF2-40B4-BE49-F238E27FC236}">
                        <a16:creationId xmlns:a16="http://schemas.microsoft.com/office/drawing/2014/main" id="{2F4D8698-2291-314F-A768-B38702E335AD}"/>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30" name="直线箭头连接符 29">
                    <a:extLst>
                      <a:ext uri="{FF2B5EF4-FFF2-40B4-BE49-F238E27FC236}">
                        <a16:creationId xmlns:a16="http://schemas.microsoft.com/office/drawing/2014/main" id="{A041D5D5-60DA-9249-814C-097669CB1BD7}"/>
                      </a:ext>
                    </a:extLst>
                  </p:cNvPr>
                  <p:cNvCxnSpPr>
                    <a:cxnSpLocks/>
                    <a:stCxn id="24" idx="2"/>
                    <a:endCxn id="25"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996CF0BB-11EB-B84E-ABD9-8EAE2A433440}"/>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93E69C66-5564-0247-8E98-4F1493B62B78}"/>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8C1798E3-8610-DE4C-BC69-E11CAA18CDB5}"/>
                      </a:ext>
                    </a:extLst>
                  </p:cNvPr>
                  <p:cNvCxnSpPr>
                    <a:cxnSpLocks/>
                    <a:stCxn id="23" idx="2"/>
                    <a:endCxn id="24"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76" name="文本框 75">
                <a:extLst>
                  <a:ext uri="{FF2B5EF4-FFF2-40B4-BE49-F238E27FC236}">
                    <a16:creationId xmlns:a16="http://schemas.microsoft.com/office/drawing/2014/main" id="{C663B651-34A7-F445-BE86-6A9A6F1C50B5}"/>
                  </a:ext>
                </a:extLst>
              </p:cNvPr>
              <p:cNvSpPr txBox="1"/>
              <p:nvPr/>
            </p:nvSpPr>
            <p:spPr>
              <a:xfrm>
                <a:off x="6943287" y="3342614"/>
                <a:ext cx="1030410"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900" dirty="0"/>
                  <a:t>(</a:t>
                </a:r>
                <a:r>
                  <a:rPr kumimoji="1" lang="en-US" altLang="zh-CN" sz="900" dirty="0" err="1"/>
                  <a:t>reg</a:t>
                </a:r>
                <a:r>
                  <a:rPr kumimoji="1" lang="en-US" altLang="zh-CN" sz="900" dirty="0"/>
                  <a:t> </a:t>
                </a:r>
                <a:r>
                  <a:rPr kumimoji="1" lang="en-US" altLang="zh-CN" sz="900" dirty="0" err="1"/>
                  <a:t>addr</a:t>
                </a:r>
                <a:r>
                  <a:rPr kumimoji="1" lang="en-US" altLang="zh-CN" sz="900" dirty="0"/>
                  <a:t>)</a:t>
                </a:r>
                <a:endParaRPr kumimoji="1" lang="zh-CN" altLang="en-US" sz="900" dirty="0"/>
              </a:p>
            </p:txBody>
          </p:sp>
          <p:cxnSp>
            <p:nvCxnSpPr>
              <p:cNvPr id="78" name="直线连接符 77">
                <a:extLst>
                  <a:ext uri="{FF2B5EF4-FFF2-40B4-BE49-F238E27FC236}">
                    <a16:creationId xmlns:a16="http://schemas.microsoft.com/office/drawing/2014/main" id="{1D23A3F4-4073-464B-935C-E294AC786DC4}"/>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83" name="直线连接符 82">
                <a:extLst>
                  <a:ext uri="{FF2B5EF4-FFF2-40B4-BE49-F238E27FC236}">
                    <a16:creationId xmlns:a16="http://schemas.microsoft.com/office/drawing/2014/main" id="{45487085-519B-9748-8C34-1AFD3BF9033C}"/>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15" name="组合 114">
            <a:extLst>
              <a:ext uri="{FF2B5EF4-FFF2-40B4-BE49-F238E27FC236}">
                <a16:creationId xmlns:a16="http://schemas.microsoft.com/office/drawing/2014/main" id="{51E3CFE9-D7A9-E241-BE8D-AC076026AA11}"/>
              </a:ext>
            </a:extLst>
          </p:cNvPr>
          <p:cNvGrpSpPr/>
          <p:nvPr/>
        </p:nvGrpSpPr>
        <p:grpSpPr>
          <a:xfrm>
            <a:off x="8826389" y="2719267"/>
            <a:ext cx="2311621" cy="3637085"/>
            <a:chOff x="8826389" y="2719267"/>
            <a:chExt cx="2311621" cy="3637085"/>
          </a:xfrm>
        </p:grpSpPr>
        <p:sp>
          <p:nvSpPr>
            <p:cNvPr id="70" name="文本框 69">
              <a:extLst>
                <a:ext uri="{FF2B5EF4-FFF2-40B4-BE49-F238E27FC236}">
                  <a16:creationId xmlns:a16="http://schemas.microsoft.com/office/drawing/2014/main" id="{E46AE0E6-5DF9-294C-888B-94D3C4E8A575}"/>
                </a:ext>
              </a:extLst>
            </p:cNvPr>
            <p:cNvSpPr txBox="1"/>
            <p:nvPr/>
          </p:nvSpPr>
          <p:spPr>
            <a:xfrm>
              <a:off x="8826389" y="2719267"/>
              <a:ext cx="2311621" cy="369332"/>
            </a:xfrm>
            <a:prstGeom prst="rect">
              <a:avLst/>
            </a:prstGeom>
            <a:noFill/>
          </p:spPr>
          <p:txBody>
            <a:bodyPr wrap="square" rtlCol="0">
              <a:spAutoFit/>
            </a:bodyPr>
            <a:lstStyle/>
            <a:p>
              <a:pPr algn="ctr"/>
              <a:r>
                <a:rPr kumimoji="1" lang="en-US" altLang="zh-CN" dirty="0"/>
                <a:t>Multi-core processor</a:t>
              </a:r>
              <a:endParaRPr kumimoji="1" lang="zh-CN" altLang="en-US" dirty="0"/>
            </a:p>
          </p:txBody>
        </p:sp>
        <p:grpSp>
          <p:nvGrpSpPr>
            <p:cNvPr id="113" name="组合 112">
              <a:extLst>
                <a:ext uri="{FF2B5EF4-FFF2-40B4-BE49-F238E27FC236}">
                  <a16:creationId xmlns:a16="http://schemas.microsoft.com/office/drawing/2014/main" id="{BD3E2C44-6687-1A45-BA99-41B60CBF66D9}"/>
                </a:ext>
              </a:extLst>
            </p:cNvPr>
            <p:cNvGrpSpPr/>
            <p:nvPr/>
          </p:nvGrpSpPr>
          <p:grpSpPr>
            <a:xfrm>
              <a:off x="9018016" y="3342614"/>
              <a:ext cx="1945997" cy="3013738"/>
              <a:chOff x="8987940" y="3282742"/>
              <a:chExt cx="1945997" cy="3013738"/>
            </a:xfrm>
          </p:grpSpPr>
          <p:grpSp>
            <p:nvGrpSpPr>
              <p:cNvPr id="85" name="组合 84">
                <a:extLst>
                  <a:ext uri="{FF2B5EF4-FFF2-40B4-BE49-F238E27FC236}">
                    <a16:creationId xmlns:a16="http://schemas.microsoft.com/office/drawing/2014/main" id="{02455F72-8754-2948-9B5F-CDFFE7C4B290}"/>
                  </a:ext>
                </a:extLst>
              </p:cNvPr>
              <p:cNvGrpSpPr/>
              <p:nvPr/>
            </p:nvGrpSpPr>
            <p:grpSpPr>
              <a:xfrm>
                <a:off x="8987940" y="3282742"/>
                <a:ext cx="1030410" cy="3013738"/>
                <a:chOff x="6943287" y="3342614"/>
                <a:chExt cx="1030410" cy="3013738"/>
              </a:xfrm>
            </p:grpSpPr>
            <p:grpSp>
              <p:nvGrpSpPr>
                <p:cNvPr id="86" name="组合 85">
                  <a:extLst>
                    <a:ext uri="{FF2B5EF4-FFF2-40B4-BE49-F238E27FC236}">
                      <a16:creationId xmlns:a16="http://schemas.microsoft.com/office/drawing/2014/main" id="{7DD31498-6D92-234E-A970-CE943B91744A}"/>
                    </a:ext>
                  </a:extLst>
                </p:cNvPr>
                <p:cNvGrpSpPr/>
                <p:nvPr/>
              </p:nvGrpSpPr>
              <p:grpSpPr>
                <a:xfrm>
                  <a:off x="6998840" y="3858232"/>
                  <a:ext cx="914400" cy="2224516"/>
                  <a:chOff x="6998840" y="3858232"/>
                  <a:chExt cx="914400" cy="2224516"/>
                </a:xfrm>
              </p:grpSpPr>
              <p:sp>
                <p:nvSpPr>
                  <p:cNvPr id="90" name="矩形 89">
                    <a:extLst>
                      <a:ext uri="{FF2B5EF4-FFF2-40B4-BE49-F238E27FC236}">
                        <a16:creationId xmlns:a16="http://schemas.microsoft.com/office/drawing/2014/main" id="{CBF6914B-4764-ED40-9FA8-39FFF228DE00}"/>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dirty="0">
                        <a:solidFill>
                          <a:sysClr val="windowText" lastClr="000000"/>
                        </a:solidFill>
                      </a:rPr>
                      <a:t>pipeline</a:t>
                    </a:r>
                    <a:endParaRPr kumimoji="1" lang="zh-CN" altLang="en-US" sz="1400" dirty="0">
                      <a:solidFill>
                        <a:sysClr val="windowText" lastClr="000000"/>
                      </a:solidFill>
                    </a:endParaRPr>
                  </a:p>
                </p:txBody>
              </p:sp>
              <p:grpSp>
                <p:nvGrpSpPr>
                  <p:cNvPr id="91" name="组合 90">
                    <a:extLst>
                      <a:ext uri="{FF2B5EF4-FFF2-40B4-BE49-F238E27FC236}">
                        <a16:creationId xmlns:a16="http://schemas.microsoft.com/office/drawing/2014/main" id="{61388F69-CB2E-EF42-9CAE-3E34191CA1A9}"/>
                      </a:ext>
                    </a:extLst>
                  </p:cNvPr>
                  <p:cNvGrpSpPr/>
                  <p:nvPr/>
                </p:nvGrpSpPr>
                <p:grpSpPr>
                  <a:xfrm>
                    <a:off x="7087725" y="4072720"/>
                    <a:ext cx="729095" cy="1615017"/>
                    <a:chOff x="6792193" y="3695286"/>
                    <a:chExt cx="729095" cy="1615017"/>
                  </a:xfrm>
                </p:grpSpPr>
                <p:sp>
                  <p:nvSpPr>
                    <p:cNvPr id="92" name="矩形 91">
                      <a:extLst>
                        <a:ext uri="{FF2B5EF4-FFF2-40B4-BE49-F238E27FC236}">
                          <a16:creationId xmlns:a16="http://schemas.microsoft.com/office/drawing/2014/main" id="{BBD2B353-34B5-7B4F-A9BE-77D958172206}"/>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93" name="矩形 92">
                      <a:extLst>
                        <a:ext uri="{FF2B5EF4-FFF2-40B4-BE49-F238E27FC236}">
                          <a16:creationId xmlns:a16="http://schemas.microsoft.com/office/drawing/2014/main" id="{987CA1C1-6864-6642-BDE4-82F8B979B608}"/>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94" name="矩形 93">
                      <a:extLst>
                        <a:ext uri="{FF2B5EF4-FFF2-40B4-BE49-F238E27FC236}">
                          <a16:creationId xmlns:a16="http://schemas.microsoft.com/office/drawing/2014/main" id="{D57A51F5-E9E0-F746-89F8-8EFC60084BD1}"/>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95" name="直线箭头连接符 94">
                      <a:extLst>
                        <a:ext uri="{FF2B5EF4-FFF2-40B4-BE49-F238E27FC236}">
                          <a16:creationId xmlns:a16="http://schemas.microsoft.com/office/drawing/2014/main" id="{9C26DEDC-C7CB-1A4C-A27F-2A2A7005488F}"/>
                        </a:ext>
                      </a:extLst>
                    </p:cNvPr>
                    <p:cNvCxnSpPr>
                      <a:cxnSpLocks/>
                      <a:stCxn id="92" idx="2"/>
                      <a:endCxn id="93"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直线箭头连接符 95">
                      <a:extLst>
                        <a:ext uri="{FF2B5EF4-FFF2-40B4-BE49-F238E27FC236}">
                          <a16:creationId xmlns:a16="http://schemas.microsoft.com/office/drawing/2014/main" id="{DF8A453C-9248-9D4C-9D94-98509BD10120}"/>
                        </a:ext>
                      </a:extLst>
                    </p:cNvPr>
                    <p:cNvCxnSpPr>
                      <a:cxnSpLocks/>
                      <a:stCxn id="93" idx="2"/>
                      <a:endCxn id="94"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直线箭头连接符 96">
                      <a:extLst>
                        <a:ext uri="{FF2B5EF4-FFF2-40B4-BE49-F238E27FC236}">
                          <a16:creationId xmlns:a16="http://schemas.microsoft.com/office/drawing/2014/main" id="{A96322FF-3AED-0546-B5A3-B2712D8873A8}"/>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线箭头连接符 97">
                      <a:extLst>
                        <a:ext uri="{FF2B5EF4-FFF2-40B4-BE49-F238E27FC236}">
                          <a16:creationId xmlns:a16="http://schemas.microsoft.com/office/drawing/2014/main" id="{4C5B144F-2F4D-C043-9345-7EA9354AD89F}"/>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87" name="文本框 86">
                  <a:extLst>
                    <a:ext uri="{FF2B5EF4-FFF2-40B4-BE49-F238E27FC236}">
                      <a16:creationId xmlns:a16="http://schemas.microsoft.com/office/drawing/2014/main" id="{7D91D3AF-5FFA-914E-9CAB-E58497F0837A}"/>
                    </a:ext>
                  </a:extLst>
                </p:cNvPr>
                <p:cNvSpPr txBox="1"/>
                <p:nvPr/>
              </p:nvSpPr>
              <p:spPr>
                <a:xfrm>
                  <a:off x="6943287" y="3342614"/>
                  <a:ext cx="1030410"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900" dirty="0"/>
                    <a:t>(</a:t>
                  </a:r>
                  <a:r>
                    <a:rPr kumimoji="1" lang="en-US" altLang="zh-CN" sz="900" dirty="0" err="1"/>
                    <a:t>reg</a:t>
                  </a:r>
                  <a:r>
                    <a:rPr kumimoji="1" lang="en-US" altLang="zh-CN" sz="900" dirty="0"/>
                    <a:t> </a:t>
                  </a:r>
                  <a:r>
                    <a:rPr kumimoji="1" lang="en-US" altLang="zh-CN" sz="900" dirty="0" err="1"/>
                    <a:t>addr</a:t>
                  </a:r>
                  <a:r>
                    <a:rPr kumimoji="1" lang="en-US" altLang="zh-CN" sz="900" dirty="0"/>
                    <a:t>)</a:t>
                  </a:r>
                  <a:endParaRPr kumimoji="1" lang="zh-CN" altLang="en-US" sz="900" dirty="0"/>
                </a:p>
              </p:txBody>
            </p:sp>
            <p:cxnSp>
              <p:nvCxnSpPr>
                <p:cNvPr id="88" name="直线连接符 87">
                  <a:extLst>
                    <a:ext uri="{FF2B5EF4-FFF2-40B4-BE49-F238E27FC236}">
                      <a16:creationId xmlns:a16="http://schemas.microsoft.com/office/drawing/2014/main" id="{81E5E68E-C948-C54C-8B0F-DDF6F5633673}"/>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89" name="直线连接符 88">
                  <a:extLst>
                    <a:ext uri="{FF2B5EF4-FFF2-40B4-BE49-F238E27FC236}">
                      <a16:creationId xmlns:a16="http://schemas.microsoft.com/office/drawing/2014/main" id="{6781E47B-BD26-8F44-87B7-E9F91D595C23}"/>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nvGrpSpPr>
              <p:cNvPr id="99" name="组合 98">
                <a:extLst>
                  <a:ext uri="{FF2B5EF4-FFF2-40B4-BE49-F238E27FC236}">
                    <a16:creationId xmlns:a16="http://schemas.microsoft.com/office/drawing/2014/main" id="{3685AC5C-5D91-8D48-98A5-865D3EADCD3F}"/>
                  </a:ext>
                </a:extLst>
              </p:cNvPr>
              <p:cNvGrpSpPr/>
              <p:nvPr/>
            </p:nvGrpSpPr>
            <p:grpSpPr>
              <a:xfrm>
                <a:off x="9903527" y="3282742"/>
                <a:ext cx="1030410" cy="3013738"/>
                <a:chOff x="6943287" y="3342614"/>
                <a:chExt cx="1030410" cy="3013738"/>
              </a:xfrm>
            </p:grpSpPr>
            <p:grpSp>
              <p:nvGrpSpPr>
                <p:cNvPr id="100" name="组合 99">
                  <a:extLst>
                    <a:ext uri="{FF2B5EF4-FFF2-40B4-BE49-F238E27FC236}">
                      <a16:creationId xmlns:a16="http://schemas.microsoft.com/office/drawing/2014/main" id="{A5B1CD2A-742E-E442-BBBB-CF2CCA246571}"/>
                    </a:ext>
                  </a:extLst>
                </p:cNvPr>
                <p:cNvGrpSpPr/>
                <p:nvPr/>
              </p:nvGrpSpPr>
              <p:grpSpPr>
                <a:xfrm>
                  <a:off x="6998840" y="3858232"/>
                  <a:ext cx="914400" cy="2224516"/>
                  <a:chOff x="6998840" y="3858232"/>
                  <a:chExt cx="914400" cy="2224516"/>
                </a:xfrm>
              </p:grpSpPr>
              <p:sp>
                <p:nvSpPr>
                  <p:cNvPr id="104" name="矩形 103">
                    <a:extLst>
                      <a:ext uri="{FF2B5EF4-FFF2-40B4-BE49-F238E27FC236}">
                        <a16:creationId xmlns:a16="http://schemas.microsoft.com/office/drawing/2014/main" id="{2A5FE0C3-A120-614A-BBEE-2E46AD46BB2D}"/>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dirty="0">
                        <a:solidFill>
                          <a:sysClr val="windowText" lastClr="000000"/>
                        </a:solidFill>
                      </a:rPr>
                      <a:t>pipeline</a:t>
                    </a:r>
                    <a:endParaRPr kumimoji="1" lang="zh-CN" altLang="en-US" sz="1400" dirty="0">
                      <a:solidFill>
                        <a:sysClr val="windowText" lastClr="000000"/>
                      </a:solidFill>
                    </a:endParaRPr>
                  </a:p>
                </p:txBody>
              </p:sp>
              <p:grpSp>
                <p:nvGrpSpPr>
                  <p:cNvPr id="105" name="组合 104">
                    <a:extLst>
                      <a:ext uri="{FF2B5EF4-FFF2-40B4-BE49-F238E27FC236}">
                        <a16:creationId xmlns:a16="http://schemas.microsoft.com/office/drawing/2014/main" id="{278D5CCC-C432-B04E-B081-8DAE159E133E}"/>
                      </a:ext>
                    </a:extLst>
                  </p:cNvPr>
                  <p:cNvGrpSpPr/>
                  <p:nvPr/>
                </p:nvGrpSpPr>
                <p:grpSpPr>
                  <a:xfrm>
                    <a:off x="7087725" y="4072720"/>
                    <a:ext cx="729095" cy="1615017"/>
                    <a:chOff x="6792193" y="3695286"/>
                    <a:chExt cx="729095" cy="1615017"/>
                  </a:xfrm>
                </p:grpSpPr>
                <p:sp>
                  <p:nvSpPr>
                    <p:cNvPr id="106" name="矩形 105">
                      <a:extLst>
                        <a:ext uri="{FF2B5EF4-FFF2-40B4-BE49-F238E27FC236}">
                          <a16:creationId xmlns:a16="http://schemas.microsoft.com/office/drawing/2014/main" id="{353A586E-5D89-5E4B-BA7C-380D40994023}"/>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07" name="矩形 106">
                      <a:extLst>
                        <a:ext uri="{FF2B5EF4-FFF2-40B4-BE49-F238E27FC236}">
                          <a16:creationId xmlns:a16="http://schemas.microsoft.com/office/drawing/2014/main" id="{84AD2256-05C3-8D4E-A861-BBE0089A08B8}"/>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08" name="矩形 107">
                      <a:extLst>
                        <a:ext uri="{FF2B5EF4-FFF2-40B4-BE49-F238E27FC236}">
                          <a16:creationId xmlns:a16="http://schemas.microsoft.com/office/drawing/2014/main" id="{F3A9542F-0DB6-484D-A2E9-23D85DB89B84}"/>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109" name="直线箭头连接符 108">
                      <a:extLst>
                        <a:ext uri="{FF2B5EF4-FFF2-40B4-BE49-F238E27FC236}">
                          <a16:creationId xmlns:a16="http://schemas.microsoft.com/office/drawing/2014/main" id="{F14933EB-6DBD-A94E-A7E5-5D61A3D315D5}"/>
                        </a:ext>
                      </a:extLst>
                    </p:cNvPr>
                    <p:cNvCxnSpPr>
                      <a:cxnSpLocks/>
                      <a:stCxn id="106" idx="2"/>
                      <a:endCxn id="107"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C7F4D669-FBB3-3B49-BE2C-941A37F1F59F}"/>
                        </a:ext>
                      </a:extLst>
                    </p:cNvPr>
                    <p:cNvCxnSpPr>
                      <a:cxnSpLocks/>
                      <a:stCxn id="107" idx="2"/>
                      <a:endCxn id="108"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线箭头连接符 110">
                      <a:extLst>
                        <a:ext uri="{FF2B5EF4-FFF2-40B4-BE49-F238E27FC236}">
                          <a16:creationId xmlns:a16="http://schemas.microsoft.com/office/drawing/2014/main" id="{6387292A-D716-EE4C-A03A-79DCCBD3E56A}"/>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C140E14A-C1F7-0F48-86C6-9814BDD896E0}"/>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101" name="文本框 100">
                  <a:extLst>
                    <a:ext uri="{FF2B5EF4-FFF2-40B4-BE49-F238E27FC236}">
                      <a16:creationId xmlns:a16="http://schemas.microsoft.com/office/drawing/2014/main" id="{CFE0DCAF-5A38-5047-B86E-D840C9DDED17}"/>
                    </a:ext>
                  </a:extLst>
                </p:cNvPr>
                <p:cNvSpPr txBox="1"/>
                <p:nvPr/>
              </p:nvSpPr>
              <p:spPr>
                <a:xfrm>
                  <a:off x="6943287" y="3342614"/>
                  <a:ext cx="1030410"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900" dirty="0"/>
                    <a:t>(</a:t>
                  </a:r>
                  <a:r>
                    <a:rPr kumimoji="1" lang="en-US" altLang="zh-CN" sz="900" dirty="0" err="1"/>
                    <a:t>reg</a:t>
                  </a:r>
                  <a:r>
                    <a:rPr kumimoji="1" lang="en-US" altLang="zh-CN" sz="900" dirty="0"/>
                    <a:t> </a:t>
                  </a:r>
                  <a:r>
                    <a:rPr kumimoji="1" lang="en-US" altLang="zh-CN" sz="900" dirty="0" err="1"/>
                    <a:t>addr</a:t>
                  </a:r>
                  <a:r>
                    <a:rPr kumimoji="1" lang="en-US" altLang="zh-CN" sz="900" dirty="0"/>
                    <a:t>)</a:t>
                  </a:r>
                  <a:endParaRPr kumimoji="1" lang="zh-CN" altLang="en-US" sz="900" dirty="0"/>
                </a:p>
              </p:txBody>
            </p:sp>
            <p:cxnSp>
              <p:nvCxnSpPr>
                <p:cNvPr id="102" name="直线连接符 101">
                  <a:extLst>
                    <a:ext uri="{FF2B5EF4-FFF2-40B4-BE49-F238E27FC236}">
                      <a16:creationId xmlns:a16="http://schemas.microsoft.com/office/drawing/2014/main" id="{532454C9-D7EF-CC40-A50E-E06E1E92E13D}"/>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103" name="直线连接符 102">
                  <a:extLst>
                    <a:ext uri="{FF2B5EF4-FFF2-40B4-BE49-F238E27FC236}">
                      <a16:creationId xmlns:a16="http://schemas.microsoft.com/office/drawing/2014/main" id="{0424D28B-B92A-FE49-BBCC-0369670B780D}"/>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grpSp>
    </p:spTree>
    <p:extLst>
      <p:ext uri="{BB962C8B-B14F-4D97-AF65-F5344CB8AC3E}">
        <p14:creationId xmlns:p14="http://schemas.microsoft.com/office/powerpoint/2010/main" val="3641845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610600" y="6356352"/>
            <a:ext cx="2743200" cy="365125"/>
          </a:xfrm>
          <a:prstGeom prst="rect">
            <a:avLst/>
          </a:prstGeom>
        </p:spPr>
        <p:txBody>
          <a:bodyPr/>
          <a:lstStyle/>
          <a:p>
            <a:fld id="{B5CEABB6-07DC-46E8-9B57-56EC44A396E5}" type="slidenum">
              <a:rPr lang="en-US" altLang="zh-CN" smtClean="0"/>
              <a:t>40</a:t>
            </a:fld>
            <a:r>
              <a:rPr lang="en-US" altLang="zh-CN"/>
              <a:t>/75</a:t>
            </a:r>
            <a:endParaRPr lang="zh-CN" altLang="en-US" dirty="0"/>
          </a:p>
        </p:txBody>
      </p:sp>
      <p:sp>
        <p:nvSpPr>
          <p:cNvPr id="5" name="标题 4"/>
          <p:cNvSpPr>
            <a:spLocks noGrp="1"/>
          </p:cNvSpPr>
          <p:nvPr>
            <p:ph type="title"/>
          </p:nvPr>
        </p:nvSpPr>
        <p:spPr>
          <a:xfrm>
            <a:off x="495239" y="544284"/>
            <a:ext cx="9296400" cy="921933"/>
          </a:xfrm>
        </p:spPr>
        <p:txBody>
          <a:bodyPr/>
          <a:lstStyle/>
          <a:p>
            <a:r>
              <a:rPr kumimoji="1" lang="zh-CN" altLang="en-US" dirty="0"/>
              <a:t>编队技术</a:t>
            </a:r>
          </a:p>
        </p:txBody>
      </p:sp>
      <p:sp>
        <p:nvSpPr>
          <p:cNvPr id="694275" name="文本占位符 694274" descr="Rectangle: Click to edit Master text styles&#10;Second level&#10;Third level&#10;Fourth level&#10;Fifth level"/>
          <p:cNvSpPr>
            <a:spLocks noGrp="1"/>
          </p:cNvSpPr>
          <p:nvPr>
            <p:ph type="body" idx="4294967295"/>
          </p:nvPr>
        </p:nvSpPr>
        <p:spPr>
          <a:xfrm>
            <a:off x="179705" y="1588634"/>
            <a:ext cx="11174095" cy="5255260"/>
          </a:xfrm>
        </p:spPr>
        <p:txBody>
          <a:bodyPr>
            <a:normAutofit/>
          </a:bodyPr>
          <a:lstStyle/>
          <a:p>
            <a:pPr marL="1141413" lvl="2" indent="-339725">
              <a:lnSpc>
                <a:spcPct val="130000"/>
              </a:lnSpc>
              <a:buFont typeface="Wingdings" panose="05000000000000000000" pitchFamily="2" charset="2"/>
              <a:buChar char="Ø"/>
            </a:pPr>
            <a:r>
              <a:rPr lang="zh-CN" altLang="en-US" sz="2400" dirty="0">
                <a:solidFill>
                  <a:schemeClr val="tx1"/>
                </a:solidFill>
              </a:rPr>
              <a:t>几条能在同一个时钟周期内一起开始执行的向量指令集合称为一个编队；</a:t>
            </a:r>
            <a:endParaRPr lang="en-US" altLang="zh-CN" sz="2400" dirty="0">
              <a:solidFill>
                <a:schemeClr val="tx1"/>
              </a:solidFill>
            </a:endParaRPr>
          </a:p>
          <a:p>
            <a:pPr marL="1141413" lvl="2" indent="-339725">
              <a:lnSpc>
                <a:spcPct val="130000"/>
              </a:lnSpc>
              <a:buFont typeface="Wingdings" panose="05000000000000000000" pitchFamily="2" charset="2"/>
              <a:buChar char="Ø"/>
            </a:pPr>
            <a:r>
              <a:rPr lang="zh-CN" altLang="en-US" sz="2400" dirty="0">
                <a:solidFill>
                  <a:schemeClr val="tx1"/>
                </a:solidFill>
              </a:rPr>
              <a:t>同一个编队中的向量指令之间</a:t>
            </a:r>
            <a:endParaRPr lang="en-US" altLang="zh-CN" sz="2400" dirty="0">
              <a:solidFill>
                <a:schemeClr val="tx1"/>
              </a:solidFill>
            </a:endParaRPr>
          </a:p>
          <a:p>
            <a:pPr lvl="3">
              <a:lnSpc>
                <a:spcPct val="130000"/>
              </a:lnSpc>
            </a:pPr>
            <a:r>
              <a:rPr lang="zh-CN" altLang="en-US" sz="2400" dirty="0">
                <a:solidFill>
                  <a:schemeClr val="tx1"/>
                </a:solidFill>
              </a:rPr>
              <a:t>不存在结构冲突；</a:t>
            </a:r>
            <a:endParaRPr lang="en-US" altLang="zh-CN" sz="2400" dirty="0">
              <a:solidFill>
                <a:schemeClr val="tx1"/>
              </a:solidFill>
            </a:endParaRPr>
          </a:p>
          <a:p>
            <a:pPr lvl="3">
              <a:lnSpc>
                <a:spcPct val="130000"/>
              </a:lnSpc>
            </a:pPr>
            <a:r>
              <a:rPr lang="zh-CN" altLang="en-US" sz="2400" dirty="0">
                <a:solidFill>
                  <a:schemeClr val="tx1"/>
                </a:solidFill>
              </a:rPr>
              <a:t>不存在数据冲突；</a:t>
            </a:r>
            <a:endParaRPr lang="en-US" altLang="zh-CN" sz="2400" dirty="0">
              <a:solidFill>
                <a:schemeClr val="tx1"/>
              </a:solidFill>
            </a:endParaRPr>
          </a:p>
          <a:p>
            <a:pPr lvl="3">
              <a:lnSpc>
                <a:spcPct val="130000"/>
              </a:lnSpc>
            </a:pPr>
            <a:r>
              <a:rPr lang="zh-CN" altLang="en-US" sz="2400" dirty="0">
                <a:solidFill>
                  <a:schemeClr val="tx1"/>
                </a:solidFill>
              </a:rPr>
              <a:t>存在数据冲突，但是可以链接。</a:t>
            </a:r>
            <a:endParaRPr lang="en-US" altLang="zh-CN" sz="2400" dirty="0">
              <a:solidFill>
                <a:schemeClr val="tx1"/>
              </a:solidFill>
            </a:endParaRPr>
          </a:p>
        </p:txBody>
      </p:sp>
    </p:spTree>
    <p:extLst>
      <p:ext uri="{BB962C8B-B14F-4D97-AF65-F5344CB8AC3E}">
        <p14:creationId xmlns:p14="http://schemas.microsoft.com/office/powerpoint/2010/main" val="212438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chemeClr val="tx1"/>
                </a:solidFill>
              </a:rPr>
              <a:t>编队技术例题</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41</a:t>
            </a:fld>
            <a:r>
              <a:rPr lang="en-US" altLang="zh-CN"/>
              <a:t>/75</a:t>
            </a:r>
            <a:endParaRPr lang="zh-CN" altLang="en-US" dirty="0"/>
          </a:p>
        </p:txBody>
      </p:sp>
      <p:sp>
        <p:nvSpPr>
          <p:cNvPr id="710659" name="文本占位符 710658" descr="Rectangle: Click to edit Master text styles&#10;Second level&#10;Third level&#10;Fourth level&#10;Fifth level"/>
          <p:cNvSpPr>
            <a:spLocks noGrp="1"/>
          </p:cNvSpPr>
          <p:nvPr>
            <p:ph type="body" idx="4294967295"/>
          </p:nvPr>
        </p:nvSpPr>
        <p:spPr>
          <a:xfrm>
            <a:off x="247904" y="1444625"/>
            <a:ext cx="11667744" cy="2306447"/>
          </a:xfrm>
        </p:spPr>
        <p:txBody>
          <a:bodyPr>
            <a:normAutofit fontScale="92500"/>
          </a:bodyPr>
          <a:lstStyle/>
          <a:p>
            <a:pPr marL="0" indent="0">
              <a:lnSpc>
                <a:spcPct val="160000"/>
              </a:lnSpc>
              <a:buFont typeface="Wingdings" panose="05000000000000000000" pitchFamily="2" charset="2"/>
              <a:buNone/>
            </a:pPr>
            <a:r>
              <a:rPr lang="zh-CN" altLang="en-US" sz="2000" b="1" dirty="0">
                <a:solidFill>
                  <a:srgbClr val="000000"/>
                </a:solidFill>
                <a:latin typeface="宋体" panose="02010600030101010101" pitchFamily="2" charset="-122"/>
                <a:ea typeface="宋体" panose="02010600030101010101" pitchFamily="2" charset="-122"/>
              </a:rPr>
              <a:t>假设每种向量功能部件只有一个，下面一组向量指令，在不使用链接技术和使用链接技术的情况下如何编队？</a:t>
            </a:r>
          </a:p>
          <a:p>
            <a:pPr marL="4140000" lvl="2">
              <a:buNone/>
            </a:pPr>
            <a:r>
              <a:rPr lang="zh-CN" altLang="en-US" dirty="0">
                <a:latin typeface="宋体" panose="02010600030101010101" pitchFamily="2" charset="-122"/>
              </a:rPr>
              <a:t>  </a:t>
            </a:r>
            <a:r>
              <a:rPr lang="en-US" altLang="zh-CN" dirty="0">
                <a:solidFill>
                  <a:schemeClr val="tx1"/>
                </a:solidFill>
                <a:latin typeface="宋体" panose="02010600030101010101" pitchFamily="2" charset="-122"/>
              </a:rPr>
              <a:t>LV        V1</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Rx    </a:t>
            </a:r>
          </a:p>
          <a:p>
            <a:pPr marL="4140000" lvl="2">
              <a:buNone/>
            </a:pPr>
            <a:r>
              <a:rPr lang="en-US" altLang="zh-CN" dirty="0">
                <a:solidFill>
                  <a:schemeClr val="tx1"/>
                </a:solidFill>
                <a:latin typeface="宋体" panose="02010600030101010101" pitchFamily="2" charset="-122"/>
              </a:rPr>
              <a:t>  MULTSV    V2</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F0</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V1  </a:t>
            </a:r>
          </a:p>
          <a:p>
            <a:pPr marL="4140000" lvl="2">
              <a:buNone/>
            </a:pPr>
            <a:r>
              <a:rPr lang="en-US" altLang="zh-CN" dirty="0">
                <a:solidFill>
                  <a:schemeClr val="tx1"/>
                </a:solidFill>
                <a:latin typeface="宋体" panose="02010600030101010101" pitchFamily="2" charset="-122"/>
              </a:rPr>
              <a:t>  LV        V3</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Ry</a:t>
            </a:r>
          </a:p>
          <a:p>
            <a:pPr marL="4140000" lvl="2">
              <a:buNone/>
            </a:pPr>
            <a:r>
              <a:rPr lang="en-US" altLang="zh-CN" dirty="0">
                <a:solidFill>
                  <a:schemeClr val="tx1"/>
                </a:solidFill>
                <a:latin typeface="宋体" panose="02010600030101010101" pitchFamily="2" charset="-122"/>
              </a:rPr>
              <a:t>  ADDV      V4</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V2</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V3   </a:t>
            </a:r>
          </a:p>
          <a:p>
            <a:pPr marL="4140000" lvl="2">
              <a:buNone/>
            </a:pPr>
            <a:r>
              <a:rPr lang="en-US" altLang="zh-CN" dirty="0">
                <a:solidFill>
                  <a:schemeClr val="tx1"/>
                </a:solidFill>
                <a:latin typeface="宋体" panose="02010600030101010101" pitchFamily="2" charset="-122"/>
              </a:rPr>
              <a:t>  SV        Ry</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V4 </a:t>
            </a:r>
          </a:p>
        </p:txBody>
      </p:sp>
      <p:sp>
        <p:nvSpPr>
          <p:cNvPr id="6" name="文本框 5"/>
          <p:cNvSpPr txBox="1"/>
          <p:nvPr/>
        </p:nvSpPr>
        <p:spPr>
          <a:xfrm>
            <a:off x="6279515" y="3883025"/>
            <a:ext cx="4690745" cy="1322070"/>
          </a:xfrm>
          <a:prstGeom prst="rect">
            <a:avLst/>
          </a:prstGeom>
          <a:noFill/>
        </p:spPr>
        <p:txBody>
          <a:bodyPr wrap="square" rtlCol="0" anchor="t">
            <a:spAutoFit/>
          </a:bodyPr>
          <a:lstStyle/>
          <a:p>
            <a:pPr marL="457200" indent="-457200">
              <a:buNone/>
            </a:pPr>
            <a:r>
              <a:rPr lang="en-US" altLang="zh-CN" sz="2000" dirty="0">
                <a:sym typeface="+mn-ea"/>
              </a:rPr>
              <a:t>   </a:t>
            </a:r>
            <a:r>
              <a:rPr lang="zh-CN" altLang="en-US" sz="2000" b="1" dirty="0">
                <a:latin typeface="宋体" panose="02010600030101010101" pitchFamily="2" charset="-122"/>
                <a:ea typeface="宋体" panose="02010600030101010101" pitchFamily="2" charset="-122"/>
                <a:sym typeface="+mn-ea"/>
              </a:rPr>
              <a:t>使用链接技术</a:t>
            </a:r>
            <a:r>
              <a:rPr lang="zh-CN" altLang="en-US" sz="2000" b="1" dirty="0">
                <a:solidFill>
                  <a:srgbClr val="000000"/>
                </a:solidFill>
                <a:latin typeface="宋体" panose="02010600030101010101" pitchFamily="2" charset="-122"/>
                <a:ea typeface="宋体" panose="02010600030101010101" pitchFamily="2" charset="-122"/>
                <a:sym typeface="+mn-ea"/>
              </a:rPr>
              <a:t>分为</a:t>
            </a:r>
            <a:r>
              <a:rPr lang="en-US" altLang="zh-CN" sz="2000" b="1" dirty="0">
                <a:solidFill>
                  <a:srgbClr val="000000"/>
                </a:solidFill>
                <a:latin typeface="宋体" panose="02010600030101010101" pitchFamily="2" charset="-122"/>
                <a:ea typeface="宋体" panose="02010600030101010101" pitchFamily="2" charset="-122"/>
                <a:sym typeface="+mn-ea"/>
              </a:rPr>
              <a:t>3</a:t>
            </a:r>
            <a:r>
              <a:rPr lang="zh-CN" altLang="en-US" sz="2000" b="1" dirty="0">
                <a:solidFill>
                  <a:srgbClr val="000000"/>
                </a:solidFill>
                <a:latin typeface="宋体" panose="02010600030101010101" pitchFamily="2" charset="-122"/>
                <a:ea typeface="宋体" panose="02010600030101010101" pitchFamily="2" charset="-122"/>
                <a:sym typeface="+mn-ea"/>
              </a:rPr>
              <a:t>个编队</a:t>
            </a:r>
            <a:endParaRPr lang="zh-CN" altLang="en-US" sz="2000" b="1" dirty="0">
              <a:solidFill>
                <a:srgbClr val="000000"/>
              </a:solidFill>
              <a:latin typeface="宋体" panose="02010600030101010101" pitchFamily="2" charset="-122"/>
              <a:ea typeface="宋体" panose="02010600030101010101" pitchFamily="2" charset="-122"/>
            </a:endParaRPr>
          </a:p>
          <a:p>
            <a:pPr lvl="2">
              <a:buFont typeface="Wingdings" panose="05000000000000000000" pitchFamily="2" charset="2"/>
              <a:buChar char="p"/>
            </a:pPr>
            <a:r>
              <a:rPr lang="zh-CN" altLang="en-US" sz="2000" dirty="0">
                <a:latin typeface="宋体" panose="02010600030101010101" pitchFamily="2" charset="-122"/>
                <a:sym typeface="+mn-ea"/>
              </a:rPr>
              <a:t>第一编队：</a:t>
            </a:r>
            <a:r>
              <a:rPr lang="en-US" altLang="zh-CN" sz="2000" dirty="0">
                <a:solidFill>
                  <a:srgbClr val="D60093"/>
                </a:solidFill>
                <a:latin typeface="宋体" panose="02010600030101010101" pitchFamily="2" charset="-122"/>
                <a:sym typeface="+mn-ea"/>
              </a:rPr>
              <a:t>LV</a:t>
            </a:r>
            <a:r>
              <a:rPr lang="zh-CN" altLang="en-US" sz="2000" dirty="0">
                <a:solidFill>
                  <a:srgbClr val="D60093"/>
                </a:solidFill>
                <a:latin typeface="宋体" panose="02010600030101010101" pitchFamily="2" charset="-122"/>
                <a:ea typeface="宋体" panose="02010600030101010101" pitchFamily="2" charset="-122"/>
                <a:sym typeface="+mn-ea"/>
              </a:rPr>
              <a:t>；</a:t>
            </a:r>
            <a:r>
              <a:rPr lang="en-US" altLang="zh-CN" sz="2000" dirty="0">
                <a:solidFill>
                  <a:srgbClr val="D60093"/>
                </a:solidFill>
                <a:latin typeface="宋体" panose="02010600030101010101" pitchFamily="2" charset="-122"/>
                <a:sym typeface="+mn-ea"/>
              </a:rPr>
              <a:t>MULTSV</a:t>
            </a:r>
            <a:r>
              <a:rPr lang="zh-CN" altLang="en-US" sz="2000" dirty="0">
                <a:solidFill>
                  <a:srgbClr val="D60093"/>
                </a:solidFill>
                <a:latin typeface="宋体" panose="02010600030101010101" pitchFamily="2" charset="-122"/>
                <a:sym typeface="+mn-ea"/>
              </a:rPr>
              <a:t>；</a:t>
            </a:r>
            <a:endParaRPr lang="en-US" altLang="zh-CN" sz="2000" dirty="0">
              <a:solidFill>
                <a:srgbClr val="D60093"/>
              </a:solidFill>
              <a:latin typeface="宋体" panose="02010600030101010101" pitchFamily="2" charset="-122"/>
            </a:endParaRPr>
          </a:p>
          <a:p>
            <a:pPr lvl="2">
              <a:buFont typeface="Wingdings" panose="05000000000000000000" pitchFamily="2" charset="2"/>
              <a:buChar char="p"/>
            </a:pPr>
            <a:r>
              <a:rPr lang="zh-CN" altLang="en-US" sz="2000" dirty="0">
                <a:latin typeface="宋体" panose="02010600030101010101" pitchFamily="2" charset="-122"/>
                <a:sym typeface="+mn-ea"/>
              </a:rPr>
              <a:t>第二编队：</a:t>
            </a:r>
            <a:r>
              <a:rPr lang="en-US" altLang="zh-CN" sz="2000" dirty="0">
                <a:solidFill>
                  <a:srgbClr val="D60093"/>
                </a:solidFill>
                <a:latin typeface="宋体" panose="02010600030101010101" pitchFamily="2" charset="-122"/>
                <a:sym typeface="+mn-ea"/>
              </a:rPr>
              <a:t>LV</a:t>
            </a:r>
            <a:r>
              <a:rPr lang="zh-CN" altLang="en-US" sz="2000" dirty="0">
                <a:solidFill>
                  <a:srgbClr val="D60093"/>
                </a:solidFill>
                <a:latin typeface="宋体" panose="02010600030101010101" pitchFamily="2" charset="-122"/>
                <a:ea typeface="宋体" panose="02010600030101010101" pitchFamily="2" charset="-122"/>
                <a:sym typeface="+mn-ea"/>
              </a:rPr>
              <a:t>；</a:t>
            </a:r>
            <a:r>
              <a:rPr lang="en-US" altLang="zh-CN" sz="2000" dirty="0">
                <a:solidFill>
                  <a:srgbClr val="D60093"/>
                </a:solidFill>
                <a:latin typeface="宋体" panose="02010600030101010101" pitchFamily="2" charset="-122"/>
                <a:sym typeface="+mn-ea"/>
              </a:rPr>
              <a:t>ADDV</a:t>
            </a:r>
            <a:r>
              <a:rPr lang="zh-CN" altLang="en-US" sz="2000" dirty="0">
                <a:solidFill>
                  <a:srgbClr val="D60093"/>
                </a:solidFill>
                <a:latin typeface="宋体" panose="02010600030101010101" pitchFamily="2" charset="-122"/>
                <a:ea typeface="宋体" panose="02010600030101010101" pitchFamily="2" charset="-122"/>
                <a:sym typeface="+mn-ea"/>
              </a:rPr>
              <a:t>；</a:t>
            </a:r>
            <a:endParaRPr lang="en-US" altLang="zh-CN" sz="2000" dirty="0">
              <a:solidFill>
                <a:srgbClr val="D60093"/>
              </a:solidFill>
              <a:latin typeface="宋体" panose="02010600030101010101" pitchFamily="2" charset="-122"/>
            </a:endParaRPr>
          </a:p>
          <a:p>
            <a:pPr lvl="2">
              <a:buFont typeface="Wingdings" panose="05000000000000000000" pitchFamily="2" charset="2"/>
              <a:buChar char="p"/>
            </a:pPr>
            <a:r>
              <a:rPr lang="zh-CN" altLang="en-US" sz="2000" dirty="0">
                <a:latin typeface="宋体" panose="02010600030101010101" pitchFamily="2" charset="-122"/>
                <a:sym typeface="+mn-ea"/>
              </a:rPr>
              <a:t>第三编队：</a:t>
            </a:r>
            <a:r>
              <a:rPr lang="en-US" altLang="zh-CN" sz="2000" dirty="0">
                <a:solidFill>
                  <a:srgbClr val="D60093"/>
                </a:solidFill>
                <a:latin typeface="宋体" panose="02010600030101010101" pitchFamily="2" charset="-122"/>
                <a:sym typeface="+mn-ea"/>
              </a:rPr>
              <a:t>SV</a:t>
            </a:r>
          </a:p>
        </p:txBody>
      </p:sp>
      <p:sp>
        <p:nvSpPr>
          <p:cNvPr id="7" name="文本框 6">
            <a:extLst>
              <a:ext uri="{FF2B5EF4-FFF2-40B4-BE49-F238E27FC236}">
                <a16:creationId xmlns:a16="http://schemas.microsoft.com/office/drawing/2014/main" id="{3AAC0125-2317-8B66-F1A2-29D56171D459}"/>
              </a:ext>
            </a:extLst>
          </p:cNvPr>
          <p:cNvSpPr txBox="1"/>
          <p:nvPr/>
        </p:nvSpPr>
        <p:spPr>
          <a:xfrm>
            <a:off x="1375664" y="3883025"/>
            <a:ext cx="4330192" cy="1508105"/>
          </a:xfrm>
          <a:prstGeom prst="rect">
            <a:avLst/>
          </a:prstGeom>
          <a:noFill/>
        </p:spPr>
        <p:txBody>
          <a:bodyPr wrap="square">
            <a:spAutoFit/>
          </a:bodyPr>
          <a:lstStyle/>
          <a:p>
            <a:pPr marL="457200" indent="-457200">
              <a:buNone/>
            </a:pPr>
            <a:r>
              <a:rPr lang="zh-CN" altLang="en-US" sz="2000" b="1" dirty="0">
                <a:latin typeface="宋体" panose="02010600030101010101" pitchFamily="2" charset="-122"/>
                <a:ea typeface="宋体" panose="02010600030101010101" pitchFamily="2" charset="-122"/>
              </a:rPr>
              <a:t>解：不使用链接技术</a:t>
            </a:r>
            <a:r>
              <a:rPr lang="zh-CN" altLang="en-US" sz="2000" b="1" dirty="0">
                <a:solidFill>
                  <a:srgbClr val="000000"/>
                </a:solidFill>
                <a:latin typeface="宋体" panose="02010600030101010101" pitchFamily="2" charset="-122"/>
                <a:ea typeface="宋体" panose="02010600030101010101" pitchFamily="2" charset="-122"/>
              </a:rPr>
              <a:t>分为</a:t>
            </a:r>
            <a:r>
              <a:rPr lang="en-US" altLang="zh-CN" sz="2000" b="1" dirty="0">
                <a:solidFill>
                  <a:srgbClr val="000000"/>
                </a:solidFill>
                <a:latin typeface="宋体" panose="02010600030101010101" pitchFamily="2" charset="-122"/>
                <a:ea typeface="宋体" panose="02010600030101010101" pitchFamily="2" charset="-122"/>
              </a:rPr>
              <a:t>4</a:t>
            </a:r>
            <a:r>
              <a:rPr lang="zh-CN" altLang="en-US" sz="2000" b="1" dirty="0">
                <a:solidFill>
                  <a:srgbClr val="000000"/>
                </a:solidFill>
                <a:latin typeface="宋体" panose="02010600030101010101" pitchFamily="2" charset="-122"/>
                <a:ea typeface="宋体" panose="02010600030101010101" pitchFamily="2" charset="-122"/>
              </a:rPr>
              <a:t>个编队</a:t>
            </a:r>
          </a:p>
          <a:p>
            <a:pPr lvl="2">
              <a:buFont typeface="Wingdings" panose="05000000000000000000" pitchFamily="2" charset="2"/>
              <a:buChar char="p"/>
            </a:pPr>
            <a:r>
              <a:rPr lang="zh-CN" altLang="en-US" dirty="0">
                <a:solidFill>
                  <a:schemeClr val="tx1"/>
                </a:solidFill>
                <a:latin typeface="宋体" panose="02010600030101010101" pitchFamily="2" charset="-122"/>
              </a:rPr>
              <a:t>第一编队：</a:t>
            </a:r>
            <a:r>
              <a:rPr lang="en-US" altLang="zh-CN" dirty="0">
                <a:solidFill>
                  <a:srgbClr val="D60093"/>
                </a:solidFill>
                <a:latin typeface="宋体" panose="02010600030101010101" pitchFamily="2" charset="-122"/>
              </a:rPr>
              <a:t>LV</a:t>
            </a:r>
          </a:p>
          <a:p>
            <a:pPr lvl="2">
              <a:buFont typeface="Wingdings" panose="05000000000000000000" pitchFamily="2" charset="2"/>
              <a:buChar char="p"/>
            </a:pPr>
            <a:r>
              <a:rPr lang="zh-CN" altLang="en-US" dirty="0">
                <a:solidFill>
                  <a:schemeClr val="tx1"/>
                </a:solidFill>
                <a:latin typeface="宋体" panose="02010600030101010101" pitchFamily="2" charset="-122"/>
              </a:rPr>
              <a:t>第二编队：</a:t>
            </a:r>
            <a:r>
              <a:rPr lang="en-US" altLang="zh-CN" dirty="0">
                <a:solidFill>
                  <a:srgbClr val="D60093"/>
                </a:solidFill>
                <a:latin typeface="宋体" panose="02010600030101010101" pitchFamily="2" charset="-122"/>
              </a:rPr>
              <a:t>MULTSV</a:t>
            </a:r>
            <a:r>
              <a:rPr lang="zh-CN" altLang="en-US" dirty="0">
                <a:solidFill>
                  <a:srgbClr val="D60093"/>
                </a:solidFill>
                <a:latin typeface="宋体" panose="02010600030101010101" pitchFamily="2" charset="-122"/>
              </a:rPr>
              <a:t>； </a:t>
            </a:r>
            <a:r>
              <a:rPr lang="en-US" altLang="zh-CN" dirty="0">
                <a:solidFill>
                  <a:srgbClr val="D60093"/>
                </a:solidFill>
                <a:latin typeface="宋体" panose="02010600030101010101" pitchFamily="2" charset="-122"/>
              </a:rPr>
              <a:t>LV</a:t>
            </a:r>
          </a:p>
          <a:p>
            <a:pPr lvl="2">
              <a:buFont typeface="Wingdings" panose="05000000000000000000" pitchFamily="2" charset="2"/>
              <a:buChar char="p"/>
            </a:pPr>
            <a:r>
              <a:rPr lang="zh-CN" altLang="en-US" dirty="0">
                <a:solidFill>
                  <a:schemeClr val="tx1"/>
                </a:solidFill>
                <a:latin typeface="宋体" panose="02010600030101010101" pitchFamily="2" charset="-122"/>
              </a:rPr>
              <a:t>第三编队：</a:t>
            </a:r>
            <a:r>
              <a:rPr lang="en-US" altLang="zh-CN" dirty="0">
                <a:solidFill>
                  <a:srgbClr val="D60093"/>
                </a:solidFill>
                <a:latin typeface="宋体" panose="02010600030101010101" pitchFamily="2" charset="-122"/>
              </a:rPr>
              <a:t>ADDV</a:t>
            </a:r>
          </a:p>
          <a:p>
            <a:pPr lvl="2">
              <a:buFont typeface="Wingdings" panose="05000000000000000000" pitchFamily="2" charset="2"/>
              <a:buChar char="p"/>
            </a:pPr>
            <a:r>
              <a:rPr lang="zh-CN" altLang="en-US" dirty="0">
                <a:solidFill>
                  <a:schemeClr val="tx1"/>
                </a:solidFill>
                <a:latin typeface="宋体" panose="02010600030101010101" pitchFamily="2" charset="-122"/>
              </a:rPr>
              <a:t>第四编队：</a:t>
            </a:r>
            <a:r>
              <a:rPr lang="en-US" altLang="zh-CN" dirty="0">
                <a:solidFill>
                  <a:srgbClr val="D60093"/>
                </a:solidFill>
                <a:latin typeface="宋体" panose="02010600030101010101" pitchFamily="2" charset="-122"/>
              </a:rPr>
              <a:t>SV</a:t>
            </a:r>
          </a:p>
        </p:txBody>
      </p:sp>
    </p:spTree>
    <p:extLst>
      <p:ext uri="{BB962C8B-B14F-4D97-AF65-F5344CB8AC3E}">
        <p14:creationId xmlns:p14="http://schemas.microsoft.com/office/powerpoint/2010/main" val="231195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26"/>
          </p:nvPr>
        </p:nvSpPr>
        <p:spPr/>
        <p:txBody>
          <a:bodyPr/>
          <a:lstStyle/>
          <a:p>
            <a:fld id="{B5CEABB6-07DC-46E8-9B57-56EC44A396E5}" type="slidenum">
              <a:rPr lang="en-US" altLang="zh-CN" smtClean="0"/>
              <a:t>42</a:t>
            </a:fld>
            <a:r>
              <a:rPr lang="en-US" altLang="zh-CN"/>
              <a:t>/75</a:t>
            </a:r>
            <a:endParaRPr lang="zh-CN" altLang="en-US" dirty="0"/>
          </a:p>
        </p:txBody>
      </p:sp>
      <p:sp>
        <p:nvSpPr>
          <p:cNvPr id="5" name="标题 4"/>
          <p:cNvSpPr>
            <a:spLocks noGrp="1"/>
          </p:cNvSpPr>
          <p:nvPr>
            <p:ph type="title"/>
          </p:nvPr>
        </p:nvSpPr>
        <p:spPr/>
        <p:txBody>
          <a:bodyPr/>
          <a:lstStyle/>
          <a:p>
            <a:r>
              <a:rPr kumimoji="1" lang="zh-CN" altLang="en-US" dirty="0"/>
              <a:t>分段开采技术</a:t>
            </a:r>
          </a:p>
        </p:txBody>
      </p:sp>
      <p:sp>
        <p:nvSpPr>
          <p:cNvPr id="694275" name="文本占位符 694274" descr="Rectangle: Click to edit Master text styles&#10;Second level&#10;Third level&#10;Fourth level&#10;Fifth level"/>
          <p:cNvSpPr>
            <a:spLocks noGrp="1"/>
          </p:cNvSpPr>
          <p:nvPr>
            <p:ph type="body" idx="4294967295"/>
          </p:nvPr>
        </p:nvSpPr>
        <p:spPr>
          <a:xfrm>
            <a:off x="179705" y="1705611"/>
            <a:ext cx="11174095" cy="2434390"/>
          </a:xfrm>
        </p:spPr>
        <p:txBody>
          <a:bodyPr>
            <a:normAutofit/>
          </a:bodyPr>
          <a:lstStyle/>
          <a:p>
            <a:pPr marL="1085850" lvl="1" indent="-457200">
              <a:lnSpc>
                <a:spcPct val="150000"/>
              </a:lnSpc>
            </a:pPr>
            <a:r>
              <a:rPr lang="zh-CN" altLang="en-US" sz="2400" dirty="0">
                <a:sym typeface="+mn-ea"/>
              </a:rPr>
              <a:t>当向量的长度</a:t>
            </a:r>
            <a:r>
              <a:rPr lang="en-US" altLang="zh-CN" sz="2400" dirty="0">
                <a:sym typeface="+mn-ea"/>
              </a:rPr>
              <a:t>N</a:t>
            </a:r>
            <a:r>
              <a:rPr lang="zh-CN" altLang="en-US" sz="2400" dirty="0">
                <a:sym typeface="+mn-ea"/>
              </a:rPr>
              <a:t>大于向量寄存器的长度</a:t>
            </a:r>
            <a:r>
              <a:rPr lang="en-US" altLang="zh-CN" sz="2400" dirty="0">
                <a:sym typeface="+mn-ea"/>
              </a:rPr>
              <a:t>n</a:t>
            </a:r>
            <a:r>
              <a:rPr lang="zh-CN" altLang="en-US" sz="2400" dirty="0">
                <a:sym typeface="+mn-ea"/>
              </a:rPr>
              <a:t>时，必须把长向量</a:t>
            </a:r>
            <a:r>
              <a:rPr lang="en-US" altLang="zh-CN" sz="2400" dirty="0">
                <a:sym typeface="+mn-ea"/>
              </a:rPr>
              <a:t>N</a:t>
            </a:r>
            <a:r>
              <a:rPr lang="zh-CN" altLang="en-US" sz="2400" dirty="0">
                <a:sym typeface="+mn-ea"/>
              </a:rPr>
              <a:t>分成长度固定为</a:t>
            </a:r>
            <a:r>
              <a:rPr lang="en-US" altLang="zh-CN" sz="2400" dirty="0">
                <a:sym typeface="+mn-ea"/>
              </a:rPr>
              <a:t>n</a:t>
            </a:r>
            <a:r>
              <a:rPr lang="zh-CN" altLang="en-US" sz="2400" dirty="0">
                <a:sym typeface="+mn-ea"/>
              </a:rPr>
              <a:t>的段，然后循环分段处理，每一次循环只处理一个向量段。这种技术称为</a:t>
            </a:r>
            <a:r>
              <a:rPr lang="zh-CN" altLang="en-US" sz="2400" dirty="0">
                <a:solidFill>
                  <a:srgbClr val="FF0000"/>
                </a:solidFill>
                <a:sym typeface="+mn-ea"/>
              </a:rPr>
              <a:t>分段开采技术。</a:t>
            </a:r>
            <a:endParaRPr lang="zh-CN" altLang="en-US" sz="2400" dirty="0">
              <a:solidFill>
                <a:srgbClr val="FF0000"/>
              </a:solidFill>
            </a:endParaRPr>
          </a:p>
          <a:p>
            <a:pPr lvl="2">
              <a:lnSpc>
                <a:spcPct val="150000"/>
              </a:lnSpc>
            </a:pPr>
            <a:r>
              <a:rPr lang="zh-CN" altLang="en-US" sz="2400" dirty="0">
                <a:sym typeface="+mn-ea"/>
              </a:rPr>
              <a:t>由系统硬件和编译软件合作完成控制，对程序员是透明的。</a:t>
            </a:r>
            <a:endParaRPr lang="zh-CN" altLang="en-US" sz="2400" dirty="0"/>
          </a:p>
        </p:txBody>
      </p:sp>
    </p:spTree>
    <p:extLst>
      <p:ext uri="{BB962C8B-B14F-4D97-AF65-F5344CB8AC3E}">
        <p14:creationId xmlns:p14="http://schemas.microsoft.com/office/powerpoint/2010/main" val="1035848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DF4710D-0D4D-A604-3F8F-B6405F6D3A39}"/>
              </a:ext>
            </a:extLst>
          </p:cNvPr>
          <p:cNvSpPr txBox="1"/>
          <p:nvPr/>
        </p:nvSpPr>
        <p:spPr>
          <a:xfrm>
            <a:off x="676800" y="1015200"/>
            <a:ext cx="10360800" cy="1197700"/>
          </a:xfrm>
          <a:prstGeom prst="rect">
            <a:avLst/>
          </a:prstGeom>
          <a:noFill/>
        </p:spPr>
        <p:txBody>
          <a:bodyPr wrap="square">
            <a:spAutoFit/>
          </a:bodyPr>
          <a:lstStyle/>
          <a:p>
            <a:pPr marL="457200" indent="-457200" eaLnBrk="1" hangingPunct="1">
              <a:lnSpc>
                <a:spcPct val="140000"/>
              </a:lnSpc>
              <a:buFont typeface="Wingdings" panose="05000000000000000000" pitchFamily="2" charset="2"/>
              <a:buNone/>
            </a:pPr>
            <a:r>
              <a:rPr lang="zh-CN" altLang="en-US" sz="1800" b="1" dirty="0">
                <a:latin typeface="宋体" panose="02010600030101010101" pitchFamily="2" charset="-122"/>
                <a:ea typeface="宋体" panose="02010600030101010101" pitchFamily="2" charset="-122"/>
              </a:rPr>
              <a:t>例</a:t>
            </a:r>
            <a:r>
              <a:rPr lang="en-US" altLang="zh-CN" sz="1800" b="1" dirty="0">
                <a:latin typeface="宋体" panose="02010600030101010101" pitchFamily="2" charset="-122"/>
                <a:ea typeface="宋体" panose="02010600030101010101" pitchFamily="2" charset="-122"/>
              </a:rPr>
              <a:t>3.4</a:t>
            </a:r>
            <a:r>
              <a:rPr lang="en-US" altLang="zh-CN" sz="1800" b="1" dirty="0">
                <a:solidFill>
                  <a:srgbClr val="000000"/>
                </a:solidFill>
                <a:latin typeface="宋体" panose="02010600030101010101" pitchFamily="2" charset="-122"/>
                <a:ea typeface="宋体" panose="02010600030101010101" pitchFamily="2" charset="-122"/>
              </a:rPr>
              <a:t> </a:t>
            </a:r>
            <a:r>
              <a:rPr lang="zh-CN" altLang="en-US" sz="1800" b="1" dirty="0">
                <a:solidFill>
                  <a:srgbClr val="000000"/>
                </a:solidFill>
                <a:latin typeface="宋体" panose="02010600030101010101" pitchFamily="2" charset="-122"/>
                <a:ea typeface="宋体" panose="02010600030101010101" pitchFamily="2" charset="-122"/>
              </a:rPr>
              <a:t>设</a:t>
            </a:r>
            <a:r>
              <a:rPr lang="en-US" altLang="zh-CN" sz="1800" b="1" i="1" dirty="0">
                <a:solidFill>
                  <a:srgbClr val="9933FF"/>
                </a:solidFill>
                <a:latin typeface="宋体" panose="02010600030101010101" pitchFamily="2" charset="-122"/>
                <a:ea typeface="宋体" panose="02010600030101010101" pitchFamily="2" charset="-122"/>
              </a:rPr>
              <a:t>A</a:t>
            </a:r>
            <a:r>
              <a:rPr lang="zh-CN" altLang="en-US" sz="1800" b="1" dirty="0">
                <a:solidFill>
                  <a:srgbClr val="000000"/>
                </a:solidFill>
                <a:latin typeface="宋体" panose="02010600030101010101" pitchFamily="2" charset="-122"/>
                <a:ea typeface="宋体" panose="02010600030101010101" pitchFamily="2" charset="-122"/>
              </a:rPr>
              <a:t>和</a:t>
            </a:r>
            <a:r>
              <a:rPr lang="en-US" altLang="zh-CN" sz="1800" b="1" i="1" dirty="0">
                <a:solidFill>
                  <a:srgbClr val="9933FF"/>
                </a:solidFill>
                <a:latin typeface="宋体" panose="02010600030101010101" pitchFamily="2" charset="-122"/>
                <a:ea typeface="宋体" panose="02010600030101010101" pitchFamily="2" charset="-122"/>
              </a:rPr>
              <a:t>B</a:t>
            </a:r>
            <a:r>
              <a:rPr lang="zh-CN" altLang="en-US" sz="1800" b="1" dirty="0">
                <a:solidFill>
                  <a:srgbClr val="000000"/>
                </a:solidFill>
                <a:latin typeface="宋体" panose="02010600030101010101" pitchFamily="2" charset="-122"/>
                <a:ea typeface="宋体" panose="02010600030101010101" pitchFamily="2" charset="-122"/>
              </a:rPr>
              <a:t>是长度为</a:t>
            </a:r>
            <a:r>
              <a:rPr lang="en-US" altLang="zh-CN" sz="1800" b="1" i="1" dirty="0">
                <a:solidFill>
                  <a:srgbClr val="9933FF"/>
                </a:solidFill>
                <a:latin typeface="宋体" panose="02010600030101010101" pitchFamily="2" charset="-122"/>
                <a:ea typeface="宋体" panose="02010600030101010101" pitchFamily="2" charset="-122"/>
              </a:rPr>
              <a:t>N</a:t>
            </a:r>
            <a:r>
              <a:rPr lang="zh-CN" altLang="en-US" sz="1800" b="1" dirty="0">
                <a:solidFill>
                  <a:srgbClr val="000000"/>
                </a:solidFill>
                <a:latin typeface="宋体" panose="02010600030101010101" pitchFamily="2" charset="-122"/>
                <a:ea typeface="宋体" panose="02010600030101010101" pitchFamily="2" charset="-122"/>
              </a:rPr>
              <a:t>的向量，考虑在</a:t>
            </a:r>
            <a:r>
              <a:rPr lang="en-US" altLang="zh-CN" sz="1800" b="1" dirty="0">
                <a:solidFill>
                  <a:srgbClr val="9933FF"/>
                </a:solidFill>
                <a:latin typeface="宋体" panose="02010600030101010101" pitchFamily="2" charset="-122"/>
                <a:ea typeface="宋体" panose="02010600030101010101" pitchFamily="2" charset="-122"/>
              </a:rPr>
              <a:t>Cray-1</a:t>
            </a:r>
            <a:r>
              <a:rPr lang="zh-CN" altLang="en-US" sz="1800" b="1" dirty="0">
                <a:solidFill>
                  <a:srgbClr val="000000"/>
                </a:solidFill>
                <a:latin typeface="宋体" panose="02010600030101010101" pitchFamily="2" charset="-122"/>
                <a:ea typeface="宋体" panose="02010600030101010101" pitchFamily="2" charset="-122"/>
              </a:rPr>
              <a:t>向量处理器上实现以下的循环操作：</a:t>
            </a:r>
          </a:p>
          <a:p>
            <a:pPr marL="457200" indent="-457200" eaLnBrk="1" hangingPunct="1">
              <a:lnSpc>
                <a:spcPct val="140000"/>
              </a:lnSpc>
              <a:buFont typeface="Wingdings" panose="05000000000000000000" pitchFamily="2" charset="2"/>
              <a:buNone/>
            </a:pPr>
            <a:r>
              <a:rPr lang="zh-CN" altLang="en-US" sz="1800" b="1" dirty="0">
                <a:solidFill>
                  <a:srgbClr val="000000"/>
                </a:solidFill>
                <a:latin typeface="宋体" panose="02010600030101010101" pitchFamily="2" charset="-122"/>
                <a:ea typeface="宋体" panose="02010600030101010101" pitchFamily="2" charset="-122"/>
              </a:rPr>
              <a:t>             </a:t>
            </a:r>
            <a:r>
              <a:rPr lang="en-US" altLang="zh-CN" sz="1800" b="1" dirty="0">
                <a:solidFill>
                  <a:srgbClr val="000000"/>
                </a:solidFill>
                <a:latin typeface="宋体" panose="02010600030101010101" pitchFamily="2" charset="-122"/>
                <a:ea typeface="宋体" panose="02010600030101010101" pitchFamily="2" charset="-122"/>
              </a:rPr>
              <a:t>			</a:t>
            </a:r>
            <a:r>
              <a:rPr lang="en-US" altLang="zh-CN" sz="1800" b="1" dirty="0">
                <a:latin typeface="宋体" panose="02010600030101010101" pitchFamily="2" charset="-122"/>
                <a:ea typeface="宋体" panose="02010600030101010101" pitchFamily="2" charset="-122"/>
              </a:rPr>
              <a:t>DO I = 1:N</a:t>
            </a:r>
          </a:p>
          <a:p>
            <a:pPr marL="457200" indent="-457200" eaLnBrk="1" hangingPunct="1">
              <a:lnSpc>
                <a:spcPct val="140000"/>
              </a:lnSpc>
              <a:buFont typeface="Wingdings" panose="05000000000000000000" pitchFamily="2" charset="2"/>
              <a:buNone/>
            </a:pPr>
            <a:r>
              <a:rPr lang="en-US" altLang="zh-CN" sz="1800" b="1" dirty="0">
                <a:latin typeface="宋体" panose="02010600030101010101" pitchFamily="2" charset="-122"/>
                <a:ea typeface="宋体" panose="02010600030101010101" pitchFamily="2" charset="-122"/>
              </a:rPr>
              <a:t>					A</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I</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 5.0 * B</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I</a:t>
            </a:r>
            <a:r>
              <a:rPr lang="zh-CN" altLang="en-US" sz="1800" b="1" dirty="0">
                <a:latin typeface="宋体" panose="02010600030101010101" pitchFamily="2" charset="-122"/>
                <a:ea typeface="宋体" panose="02010600030101010101" pitchFamily="2" charset="-122"/>
              </a:rPr>
              <a:t>） </a:t>
            </a:r>
            <a:r>
              <a:rPr lang="en-US" altLang="zh-CN" sz="1800" b="1" dirty="0">
                <a:latin typeface="宋体" panose="02010600030101010101" pitchFamily="2" charset="-122"/>
                <a:ea typeface="宋体" panose="02010600030101010101" pitchFamily="2" charset="-122"/>
              </a:rPr>
              <a:t>+ C       ;c=1.0</a:t>
            </a:r>
          </a:p>
        </p:txBody>
      </p:sp>
      <p:sp>
        <p:nvSpPr>
          <p:cNvPr id="6" name="Rectangle 4">
            <a:extLst>
              <a:ext uri="{FF2B5EF4-FFF2-40B4-BE49-F238E27FC236}">
                <a16:creationId xmlns:a16="http://schemas.microsoft.com/office/drawing/2014/main" id="{0895799A-3350-4FC8-D763-4912804D1BA4}"/>
              </a:ext>
            </a:extLst>
          </p:cNvPr>
          <p:cNvSpPr>
            <a:spLocks noChangeArrowheads="1"/>
          </p:cNvSpPr>
          <p:nvPr/>
        </p:nvSpPr>
        <p:spPr bwMode="auto">
          <a:xfrm>
            <a:off x="234525" y="2401200"/>
            <a:ext cx="51403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lvl="1" eaLnBrk="1" hangingPunct="1">
              <a:lnSpc>
                <a:spcPct val="140000"/>
              </a:lnSpc>
            </a:pP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当</a:t>
            </a:r>
            <a:r>
              <a:rPr lang="en-US" altLang="zh-CN" sz="2000" b="1" i="1" dirty="0">
                <a:solidFill>
                  <a:srgbClr val="9933FF"/>
                </a:solidFill>
                <a:latin typeface="宋体" panose="02010600030101010101" pitchFamily="2" charset="-122"/>
                <a:ea typeface="宋体" panose="02010600030101010101" pitchFamily="2" charset="-122"/>
              </a:rPr>
              <a:t>N</a:t>
            </a:r>
            <a:r>
              <a:rPr lang="en-US" altLang="zh-CN" sz="2000" b="1" dirty="0">
                <a:solidFill>
                  <a:srgbClr val="9933FF"/>
                </a:solidFill>
                <a:latin typeface="宋体" panose="02010600030101010101" pitchFamily="2" charset="-122"/>
                <a:ea typeface="宋体" panose="02010600030101010101" pitchFamily="2" charset="-122"/>
              </a:rPr>
              <a:t> ≤64</a:t>
            </a:r>
            <a:r>
              <a:rPr lang="zh-CN" altLang="en-US" sz="2000" b="1" dirty="0">
                <a:latin typeface="宋体" panose="02010600030101010101" pitchFamily="2" charset="-122"/>
                <a:ea typeface="宋体" panose="02010600030101010101" pitchFamily="2" charset="-122"/>
              </a:rPr>
              <a:t>时，可以用以下指令序列：</a:t>
            </a:r>
          </a:p>
          <a:p>
            <a:pPr eaLnBrk="1" hangingPunct="1">
              <a:lnSpc>
                <a:spcPct val="100000"/>
              </a:lnSpc>
              <a:spcBef>
                <a:spcPct val="0"/>
              </a:spcBef>
              <a:buClrTx/>
              <a:buFontTx/>
              <a:buNone/>
            </a:pPr>
            <a:endParaRPr lang="en-US" altLang="zh-CN" sz="2000" b="1" dirty="0">
              <a:latin typeface="宋体" panose="02010600030101010101" pitchFamily="2" charset="-122"/>
              <a:ea typeface="宋体" panose="02010600030101010101" pitchFamily="2" charset="-122"/>
            </a:endParaRPr>
          </a:p>
        </p:txBody>
      </p:sp>
      <p:sp>
        <p:nvSpPr>
          <p:cNvPr id="7" name="Rectangle 3" descr="Rectangle: Click to edit Master text styles&#10;Second level&#10;Third level&#10;Fourth level&#10;Fifth level">
            <a:extLst>
              <a:ext uri="{FF2B5EF4-FFF2-40B4-BE49-F238E27FC236}">
                <a16:creationId xmlns:a16="http://schemas.microsoft.com/office/drawing/2014/main" id="{67233C2A-A0F4-A633-369D-BD3AB1C546C1}"/>
              </a:ext>
            </a:extLst>
          </p:cNvPr>
          <p:cNvSpPr txBox="1">
            <a:spLocks noChangeArrowheads="1"/>
          </p:cNvSpPr>
          <p:nvPr/>
        </p:nvSpPr>
        <p:spPr>
          <a:xfrm>
            <a:off x="234525" y="2969475"/>
            <a:ext cx="10299075" cy="2567325"/>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a:lstStyle>
          <a:p>
            <a:pPr lvl="2">
              <a:buFont typeface="Wingdings" panose="05000000000000000000" pitchFamily="2" charset="2"/>
              <a:buNone/>
            </a:pP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1 </a:t>
            </a:r>
            <a:r>
              <a:rPr lang="en-US" altLang="zh-CN" dirty="0">
                <a:solidFill>
                  <a:srgbClr val="9933FF"/>
                </a:solidFill>
                <a:latin typeface="宋体" panose="02010600030101010101" pitchFamily="2" charset="-122"/>
              </a:rPr>
              <a:t>← 5.0</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；将常数</a:t>
            </a:r>
            <a:r>
              <a:rPr lang="en-US" altLang="zh-CN" dirty="0">
                <a:solidFill>
                  <a:srgbClr val="9933FF"/>
                </a:solidFill>
                <a:latin typeface="宋体" panose="02010600030101010101" pitchFamily="2" charset="-122"/>
              </a:rPr>
              <a:t>5.0</a:t>
            </a:r>
            <a:r>
              <a:rPr lang="zh-CN" altLang="en-US" dirty="0">
                <a:solidFill>
                  <a:schemeClr val="tx1"/>
                </a:solidFill>
                <a:latin typeface="宋体" panose="02010600030101010101" pitchFamily="2" charset="-122"/>
              </a:rPr>
              <a:t>送入标量寄存器</a:t>
            </a: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1</a:t>
            </a:r>
          </a:p>
          <a:p>
            <a:pPr lvl="2">
              <a:buFont typeface="Wingdings" panose="05000000000000000000" pitchFamily="2" charset="2"/>
              <a:buNone/>
            </a:pP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2 </a:t>
            </a:r>
            <a:r>
              <a:rPr lang="en-US" altLang="zh-CN" dirty="0">
                <a:solidFill>
                  <a:srgbClr val="9933FF"/>
                </a:solidFill>
                <a:latin typeface="宋体" panose="02010600030101010101" pitchFamily="2" charset="-122"/>
              </a:rPr>
              <a:t>← 1.0</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；将常数</a:t>
            </a:r>
            <a:r>
              <a:rPr lang="en-US" altLang="zh-CN" dirty="0">
                <a:solidFill>
                  <a:srgbClr val="9933FF"/>
                </a:solidFill>
                <a:latin typeface="宋体" panose="02010600030101010101" pitchFamily="2" charset="-122"/>
              </a:rPr>
              <a:t>1.0</a:t>
            </a:r>
            <a:r>
              <a:rPr lang="zh-CN" altLang="en-US" dirty="0">
                <a:solidFill>
                  <a:schemeClr val="tx1"/>
                </a:solidFill>
                <a:latin typeface="宋体" panose="02010600030101010101" pitchFamily="2" charset="-122"/>
              </a:rPr>
              <a:t>送入标量寄存器</a:t>
            </a: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2	</a:t>
            </a:r>
            <a:endParaRPr lang="en-US" altLang="zh-CN" dirty="0">
              <a:solidFill>
                <a:srgbClr val="9933FF"/>
              </a:solidFill>
              <a:latin typeface="宋体" panose="02010600030101010101" pitchFamily="2" charset="-122"/>
            </a:endParaRPr>
          </a:p>
          <a:p>
            <a:pPr lvl="2">
              <a:buFont typeface="Wingdings" panose="05000000000000000000" pitchFamily="2" charset="2"/>
              <a:buNone/>
            </a:pPr>
            <a:r>
              <a:rPr lang="en-US" altLang="zh-CN" dirty="0">
                <a:solidFill>
                  <a:srgbClr val="9933FF"/>
                </a:solidFill>
                <a:latin typeface="宋体" panose="02010600030101010101" pitchFamily="2" charset="-122"/>
              </a:rPr>
              <a:t>VL ← N</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；在向量长度寄存器</a:t>
            </a:r>
            <a:r>
              <a:rPr lang="en-US" altLang="zh-CN" dirty="0">
                <a:solidFill>
                  <a:srgbClr val="9933FF"/>
                </a:solidFill>
                <a:latin typeface="宋体" panose="02010600030101010101" pitchFamily="2" charset="-122"/>
              </a:rPr>
              <a:t>VL</a:t>
            </a:r>
            <a:r>
              <a:rPr lang="zh-CN" altLang="en-US" dirty="0">
                <a:solidFill>
                  <a:schemeClr val="tx1"/>
                </a:solidFill>
                <a:latin typeface="宋体" panose="02010600030101010101" pitchFamily="2" charset="-122"/>
              </a:rPr>
              <a:t>中设置向量长度</a:t>
            </a:r>
            <a:r>
              <a:rPr lang="en-US" altLang="zh-CN" dirty="0">
                <a:solidFill>
                  <a:srgbClr val="9933FF"/>
                </a:solidFill>
                <a:latin typeface="宋体" panose="02010600030101010101" pitchFamily="2" charset="-122"/>
              </a:rPr>
              <a:t>N</a:t>
            </a:r>
          </a:p>
          <a:p>
            <a:pPr lvl="2">
              <a:buFont typeface="Wingdings" panose="05000000000000000000" pitchFamily="2" charset="2"/>
              <a:buNone/>
            </a:pP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0 </a:t>
            </a:r>
            <a:r>
              <a:rPr lang="en-US" altLang="zh-CN" dirty="0">
                <a:solidFill>
                  <a:srgbClr val="9933FF"/>
                </a:solidFill>
                <a:latin typeface="宋体" panose="02010600030101010101" pitchFamily="2" charset="-122"/>
              </a:rPr>
              <a:t>← B</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；从存储器中将向量</a:t>
            </a:r>
            <a:r>
              <a:rPr lang="en-US" altLang="zh-CN" dirty="0">
                <a:solidFill>
                  <a:srgbClr val="9933FF"/>
                </a:solidFill>
                <a:latin typeface="宋体" panose="02010600030101010101" pitchFamily="2" charset="-122"/>
              </a:rPr>
              <a:t>B</a:t>
            </a:r>
            <a:r>
              <a:rPr lang="zh-CN" altLang="en-US" dirty="0">
                <a:solidFill>
                  <a:schemeClr val="tx1"/>
                </a:solidFill>
                <a:latin typeface="宋体" panose="02010600030101010101" pitchFamily="2" charset="-122"/>
              </a:rPr>
              <a:t>读入向量寄存器</a:t>
            </a: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0</a:t>
            </a:r>
          </a:p>
          <a:p>
            <a:pPr lvl="2">
              <a:buFont typeface="Wingdings" panose="05000000000000000000" pitchFamily="2" charset="2"/>
              <a:buNone/>
            </a:pP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1 </a:t>
            </a:r>
            <a:r>
              <a:rPr lang="en-US" altLang="zh-CN" dirty="0">
                <a:solidFill>
                  <a:srgbClr val="9933FF"/>
                </a:solidFill>
                <a:latin typeface="宋体" panose="02010600030101010101" pitchFamily="2" charset="-122"/>
              </a:rPr>
              <a:t>← S</a:t>
            </a:r>
            <a:r>
              <a:rPr lang="en-US" altLang="zh-CN" baseline="-25000" dirty="0">
                <a:solidFill>
                  <a:srgbClr val="9933FF"/>
                </a:solidFill>
                <a:latin typeface="宋体" panose="02010600030101010101" pitchFamily="2" charset="-122"/>
              </a:rPr>
              <a:t>1 </a:t>
            </a:r>
            <a:r>
              <a:rPr lang="en-US" altLang="zh-CN" dirty="0">
                <a:solidFill>
                  <a:srgbClr val="9933FF"/>
                </a:solidFill>
                <a:latin typeface="宋体" panose="02010600030101010101" pitchFamily="2" charset="-122"/>
              </a:rPr>
              <a:t>× V</a:t>
            </a:r>
            <a:r>
              <a:rPr lang="en-US" altLang="zh-CN" baseline="-25000" dirty="0">
                <a:solidFill>
                  <a:srgbClr val="9933FF"/>
                </a:solidFill>
                <a:latin typeface="宋体" panose="02010600030101010101" pitchFamily="2" charset="-122"/>
              </a:rPr>
              <a:t>0</a:t>
            </a:r>
            <a:r>
              <a:rPr lang="en-US" altLang="zh-CN" baseline="-25000"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rgbClr val="9933FF"/>
                </a:solidFill>
                <a:latin typeface="宋体" panose="02010600030101010101" pitchFamily="2" charset="-122"/>
              </a:rPr>
              <a:t>B</a:t>
            </a:r>
            <a:r>
              <a:rPr lang="zh-CN" altLang="en-US" dirty="0">
                <a:solidFill>
                  <a:schemeClr val="tx1"/>
                </a:solidFill>
                <a:latin typeface="宋体" panose="02010600030101010101" pitchFamily="2" charset="-122"/>
              </a:rPr>
              <a:t>中的每个元素分别和常数</a:t>
            </a: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1</a:t>
            </a:r>
            <a:r>
              <a:rPr lang="zh-CN" altLang="en-US" dirty="0">
                <a:solidFill>
                  <a:schemeClr val="tx1"/>
                </a:solidFill>
                <a:latin typeface="宋体" panose="02010600030101010101" pitchFamily="2" charset="-122"/>
              </a:rPr>
              <a:t>相乘</a:t>
            </a:r>
          </a:p>
          <a:p>
            <a:pPr lvl="2">
              <a:buFont typeface="Wingdings" panose="05000000000000000000" pitchFamily="2" charset="2"/>
              <a:buNone/>
            </a:pP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2 </a:t>
            </a:r>
            <a:r>
              <a:rPr lang="en-US" altLang="zh-CN" dirty="0">
                <a:solidFill>
                  <a:srgbClr val="9933FF"/>
                </a:solidFill>
                <a:latin typeface="宋体" panose="02010600030101010101" pitchFamily="2" charset="-122"/>
              </a:rPr>
              <a:t>← S</a:t>
            </a:r>
            <a:r>
              <a:rPr lang="en-US" altLang="zh-CN" baseline="-25000" dirty="0">
                <a:solidFill>
                  <a:srgbClr val="9933FF"/>
                </a:solidFill>
                <a:latin typeface="宋体" panose="02010600030101010101" pitchFamily="2" charset="-122"/>
              </a:rPr>
              <a:t>2 </a:t>
            </a:r>
            <a:r>
              <a:rPr lang="en-US" altLang="zh-CN" dirty="0">
                <a:solidFill>
                  <a:srgbClr val="9933FF"/>
                </a:solidFill>
                <a:latin typeface="宋体" panose="02010600030101010101" pitchFamily="2" charset="-122"/>
              </a:rPr>
              <a:t>+ V</a:t>
            </a:r>
            <a:r>
              <a:rPr lang="en-US" altLang="zh-CN" baseline="-25000" dirty="0">
                <a:solidFill>
                  <a:srgbClr val="9933FF"/>
                </a:solidFill>
                <a:latin typeface="宋体" panose="02010600030101010101" pitchFamily="2" charset="-122"/>
              </a:rPr>
              <a:t>1</a:t>
            </a:r>
            <a:r>
              <a:rPr lang="en-US" altLang="zh-CN" dirty="0">
                <a:solidFill>
                  <a:srgbClr val="9933FF"/>
                </a:solidFill>
                <a:latin typeface="宋体" panose="02010600030101010101" pitchFamily="2" charset="-122"/>
              </a:rPr>
              <a:t>	</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1</a:t>
            </a:r>
            <a:r>
              <a:rPr lang="zh-CN" altLang="en-US" dirty="0">
                <a:solidFill>
                  <a:schemeClr val="tx1"/>
                </a:solidFill>
                <a:latin typeface="宋体" panose="02010600030101010101" pitchFamily="2" charset="-122"/>
              </a:rPr>
              <a:t>中的每个元素分别和常数</a:t>
            </a: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2</a:t>
            </a:r>
            <a:r>
              <a:rPr lang="zh-CN" altLang="en-US" dirty="0">
                <a:solidFill>
                  <a:schemeClr val="tx1"/>
                </a:solidFill>
                <a:latin typeface="宋体" panose="02010600030101010101" pitchFamily="2" charset="-122"/>
              </a:rPr>
              <a:t>相加</a:t>
            </a:r>
          </a:p>
          <a:p>
            <a:pPr lvl="2">
              <a:buFont typeface="Wingdings" panose="05000000000000000000" pitchFamily="2" charset="2"/>
              <a:buNone/>
            </a:pPr>
            <a:r>
              <a:rPr lang="en-US" altLang="zh-CN" dirty="0">
                <a:solidFill>
                  <a:srgbClr val="9933FF"/>
                </a:solidFill>
                <a:latin typeface="宋体" panose="02010600030101010101" pitchFamily="2" charset="-122"/>
              </a:rPr>
              <a:t>A ← V</a:t>
            </a:r>
            <a:r>
              <a:rPr lang="en-US" altLang="zh-CN" baseline="-25000" dirty="0">
                <a:solidFill>
                  <a:srgbClr val="9933FF"/>
                </a:solidFill>
                <a:latin typeface="宋体" panose="02010600030101010101" pitchFamily="2" charset="-122"/>
              </a:rPr>
              <a:t>2</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；将计算结果从向量寄存器</a:t>
            </a: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2</a:t>
            </a:r>
            <a:r>
              <a:rPr lang="zh-CN" altLang="en-US" dirty="0">
                <a:solidFill>
                  <a:schemeClr val="tx1"/>
                </a:solidFill>
                <a:latin typeface="宋体" panose="02010600030101010101" pitchFamily="2" charset="-122"/>
              </a:rPr>
              <a:t>存入存储器的向量</a:t>
            </a:r>
            <a:r>
              <a:rPr lang="en-US" altLang="zh-CN" dirty="0">
                <a:solidFill>
                  <a:srgbClr val="9933FF"/>
                </a:solidFill>
                <a:latin typeface="宋体" panose="02010600030101010101" pitchFamily="2" charset="-122"/>
              </a:rPr>
              <a:t>A</a:t>
            </a:r>
          </a:p>
        </p:txBody>
      </p:sp>
    </p:spTree>
    <p:extLst>
      <p:ext uri="{BB962C8B-B14F-4D97-AF65-F5344CB8AC3E}">
        <p14:creationId xmlns:p14="http://schemas.microsoft.com/office/powerpoint/2010/main" val="787209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Rectangle: Click to edit Master text styles&#10;Second level&#10;Third level&#10;Fourth level&#10;Fifth level">
            <a:extLst>
              <a:ext uri="{FF2B5EF4-FFF2-40B4-BE49-F238E27FC236}">
                <a16:creationId xmlns:a16="http://schemas.microsoft.com/office/drawing/2014/main" id="{0ECA351A-196F-7A0E-789B-7B3DAB248B92}"/>
              </a:ext>
            </a:extLst>
          </p:cNvPr>
          <p:cNvSpPr txBox="1">
            <a:spLocks noChangeArrowheads="1"/>
          </p:cNvSpPr>
          <p:nvPr/>
        </p:nvSpPr>
        <p:spPr>
          <a:xfrm>
            <a:off x="181800" y="815800"/>
            <a:ext cx="3492056" cy="372268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a:lstStyle>
          <a:p>
            <a:pPr marL="0" lvl="1" indent="-457200"/>
            <a:r>
              <a:rPr lang="zh-CN" altLang="en-US" sz="2000" dirty="0">
                <a:latin typeface="黑体" panose="02010609060101010101" pitchFamily="49" charset="-122"/>
              </a:rPr>
              <a:t>当</a:t>
            </a:r>
            <a:r>
              <a:rPr lang="en-US" altLang="zh-CN" sz="2000" i="1" dirty="0">
                <a:solidFill>
                  <a:srgbClr val="9933FF"/>
                </a:solidFill>
                <a:latin typeface="黑体" panose="02010609060101010101" pitchFamily="49" charset="-122"/>
              </a:rPr>
              <a:t>N</a:t>
            </a:r>
            <a:r>
              <a:rPr lang="en-US" altLang="zh-CN" sz="2000" dirty="0">
                <a:solidFill>
                  <a:srgbClr val="9933FF"/>
                </a:solidFill>
                <a:latin typeface="黑体" panose="02010609060101010101" pitchFamily="49" charset="-122"/>
              </a:rPr>
              <a:t> </a:t>
            </a:r>
            <a:r>
              <a:rPr lang="zh-CN" altLang="en-US" sz="2000" dirty="0">
                <a:solidFill>
                  <a:srgbClr val="9933FF"/>
                </a:solidFill>
                <a:latin typeface="黑体" panose="02010609060101010101" pitchFamily="49" charset="-122"/>
              </a:rPr>
              <a:t>＞</a:t>
            </a:r>
            <a:r>
              <a:rPr lang="en-US" altLang="zh-CN" sz="2000" dirty="0">
                <a:solidFill>
                  <a:srgbClr val="9933FF"/>
                </a:solidFill>
                <a:latin typeface="黑体" panose="02010609060101010101" pitchFamily="49" charset="-122"/>
              </a:rPr>
              <a:t>64</a:t>
            </a:r>
            <a:r>
              <a:rPr lang="zh-CN" altLang="en-US" sz="2000" dirty="0">
                <a:latin typeface="黑体" panose="02010609060101010101" pitchFamily="49" charset="-122"/>
              </a:rPr>
              <a:t>时，就需要进行分段开采。</a:t>
            </a:r>
          </a:p>
          <a:p>
            <a:pPr marL="457200" lvl="2"/>
            <a:r>
              <a:rPr lang="zh-CN" altLang="en-US" dirty="0">
                <a:latin typeface="宋体" panose="02010600030101010101" pitchFamily="2" charset="-122"/>
              </a:rPr>
              <a:t>循环次数</a:t>
            </a:r>
            <a:r>
              <a:rPr lang="en-US" altLang="zh-CN" i="1" dirty="0">
                <a:solidFill>
                  <a:srgbClr val="9933FF"/>
                </a:solidFill>
                <a:latin typeface="宋体" panose="02010600030101010101" pitchFamily="2" charset="-122"/>
              </a:rPr>
              <a:t>K</a:t>
            </a:r>
            <a:r>
              <a:rPr lang="en-US" altLang="zh-CN" dirty="0">
                <a:latin typeface="宋体" panose="02010600030101010101" pitchFamily="2" charset="-122"/>
              </a:rPr>
              <a:t> </a:t>
            </a:r>
            <a:r>
              <a:rPr lang="zh-CN" altLang="en-US" dirty="0">
                <a:latin typeface="宋体" panose="02010600030101010101" pitchFamily="2" charset="-122"/>
              </a:rPr>
              <a:t>：</a:t>
            </a:r>
          </a:p>
          <a:p>
            <a:pPr lvl="2"/>
            <a:endParaRPr lang="zh-CN" altLang="en-US" dirty="0">
              <a:latin typeface="宋体" panose="02010600030101010101" pitchFamily="2" charset="-122"/>
            </a:endParaRPr>
          </a:p>
          <a:p>
            <a:pPr lvl="2"/>
            <a:endParaRPr lang="zh-CN" altLang="en-US" dirty="0">
              <a:latin typeface="宋体" panose="02010600030101010101" pitchFamily="2" charset="-122"/>
            </a:endParaRPr>
          </a:p>
          <a:p>
            <a:pPr marL="457200" lvl="2"/>
            <a:endParaRPr lang="en-US" altLang="zh-CN" dirty="0">
              <a:latin typeface="宋体" panose="02010600030101010101" pitchFamily="2" charset="-122"/>
            </a:endParaRPr>
          </a:p>
          <a:p>
            <a:pPr marL="457200" lvl="2"/>
            <a:r>
              <a:rPr lang="zh-CN" altLang="en-US" dirty="0">
                <a:latin typeface="宋体" panose="02010600030101010101" pitchFamily="2" charset="-122"/>
              </a:rPr>
              <a:t>余数</a:t>
            </a:r>
            <a:r>
              <a:rPr lang="en-US" altLang="zh-CN" i="1" dirty="0">
                <a:solidFill>
                  <a:srgbClr val="9933FF"/>
                </a:solidFill>
                <a:latin typeface="宋体" panose="02010600030101010101" pitchFamily="2" charset="-122"/>
              </a:rPr>
              <a:t>L</a:t>
            </a:r>
            <a:r>
              <a:rPr lang="zh-CN" altLang="en-US" dirty="0">
                <a:latin typeface="宋体" panose="02010600030101010101" pitchFamily="2" charset="-122"/>
              </a:rPr>
              <a:t>： </a:t>
            </a:r>
          </a:p>
        </p:txBody>
      </p:sp>
      <p:pic>
        <p:nvPicPr>
          <p:cNvPr id="5" name="Picture 5">
            <a:extLst>
              <a:ext uri="{FF2B5EF4-FFF2-40B4-BE49-F238E27FC236}">
                <a16:creationId xmlns:a16="http://schemas.microsoft.com/office/drawing/2014/main" id="{53C43A3C-486F-8AC3-B3D2-DED08337B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866" y="1916874"/>
            <a:ext cx="936625" cy="6397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427BB201-4BEA-F8AE-AAF4-5BC3730F6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145" y="3369966"/>
            <a:ext cx="1800225" cy="68421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Rectangle 3" descr="Rectangle: Click to edit Master text styles&#10;Second level&#10;Third level&#10;Fourth level&#10;Fifth level">
            <a:extLst>
              <a:ext uri="{FF2B5EF4-FFF2-40B4-BE49-F238E27FC236}">
                <a16:creationId xmlns:a16="http://schemas.microsoft.com/office/drawing/2014/main" id="{2F1E5008-9EED-0B62-C059-7A5F3D5189B9}"/>
              </a:ext>
            </a:extLst>
          </p:cNvPr>
          <p:cNvSpPr txBox="1">
            <a:spLocks noChangeArrowheads="1"/>
          </p:cNvSpPr>
          <p:nvPr/>
        </p:nvSpPr>
        <p:spPr>
          <a:xfrm>
            <a:off x="3767920" y="277578"/>
            <a:ext cx="7466400" cy="394493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a:lstStyle>
          <a:p>
            <a:pPr marL="720000" lvl="2">
              <a:buFont typeface="Wingdings" panose="05000000000000000000" pitchFamily="2" charset="2"/>
              <a:buNone/>
            </a:pPr>
            <a:r>
              <a:rPr lang="en-US" altLang="zh-CN" dirty="0">
                <a:latin typeface="宋体" panose="02010600030101010101" pitchFamily="2" charset="-122"/>
              </a:rPr>
              <a:t>S</a:t>
            </a:r>
            <a:r>
              <a:rPr lang="en-US" altLang="zh-CN" baseline="-25000" dirty="0">
                <a:latin typeface="宋体" panose="02010600030101010101" pitchFamily="2" charset="-122"/>
              </a:rPr>
              <a:t>1 </a:t>
            </a:r>
            <a:r>
              <a:rPr lang="en-US" altLang="zh-CN" dirty="0">
                <a:latin typeface="宋体" panose="02010600030101010101" pitchFamily="2" charset="-122"/>
              </a:rPr>
              <a:t>← 5.0		</a:t>
            </a:r>
            <a:r>
              <a:rPr lang="zh-CN" altLang="en-US" dirty="0">
                <a:solidFill>
                  <a:schemeClr val="tx1"/>
                </a:solidFill>
                <a:latin typeface="宋体" panose="02010600030101010101" pitchFamily="2" charset="-122"/>
              </a:rPr>
              <a:t>；将常数</a:t>
            </a:r>
            <a:r>
              <a:rPr lang="en-US" altLang="zh-CN" dirty="0">
                <a:solidFill>
                  <a:schemeClr val="tx1"/>
                </a:solidFill>
                <a:latin typeface="宋体" panose="02010600030101010101" pitchFamily="2" charset="-122"/>
              </a:rPr>
              <a:t>5.0</a:t>
            </a:r>
            <a:r>
              <a:rPr lang="zh-CN" altLang="en-US" dirty="0">
                <a:solidFill>
                  <a:schemeClr val="tx1"/>
                </a:solidFill>
                <a:latin typeface="宋体" panose="02010600030101010101" pitchFamily="2" charset="-122"/>
              </a:rPr>
              <a:t>送入标量寄存器</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1</a:t>
            </a:r>
          </a:p>
          <a:p>
            <a:pPr marL="720000" lvl="2">
              <a:buFont typeface="Wingdings" panose="05000000000000000000" pitchFamily="2" charset="2"/>
              <a:buNone/>
            </a:pPr>
            <a:r>
              <a:rPr lang="en-US" altLang="zh-CN" dirty="0">
                <a:latin typeface="宋体" panose="02010600030101010101" pitchFamily="2" charset="-122"/>
              </a:rPr>
              <a:t>S</a:t>
            </a:r>
            <a:r>
              <a:rPr lang="en-US" altLang="zh-CN" baseline="-25000" dirty="0">
                <a:latin typeface="宋体" panose="02010600030101010101" pitchFamily="2" charset="-122"/>
              </a:rPr>
              <a:t>2 </a:t>
            </a:r>
            <a:r>
              <a:rPr lang="en-US" altLang="zh-CN" dirty="0">
                <a:latin typeface="宋体" panose="02010600030101010101" pitchFamily="2" charset="-122"/>
              </a:rPr>
              <a:t>← 1.0		</a:t>
            </a:r>
            <a:r>
              <a:rPr lang="zh-CN" altLang="en-US" dirty="0">
                <a:solidFill>
                  <a:schemeClr val="tx1"/>
                </a:solidFill>
                <a:latin typeface="宋体" panose="02010600030101010101" pitchFamily="2" charset="-122"/>
              </a:rPr>
              <a:t>；将常数</a:t>
            </a:r>
            <a:r>
              <a:rPr lang="en-US" altLang="zh-CN" dirty="0">
                <a:solidFill>
                  <a:schemeClr val="tx1"/>
                </a:solidFill>
                <a:latin typeface="宋体" panose="02010600030101010101" pitchFamily="2" charset="-122"/>
              </a:rPr>
              <a:t>1.0</a:t>
            </a:r>
            <a:r>
              <a:rPr lang="zh-CN" altLang="en-US" dirty="0">
                <a:solidFill>
                  <a:schemeClr val="tx1"/>
                </a:solidFill>
                <a:latin typeface="宋体" panose="02010600030101010101" pitchFamily="2" charset="-122"/>
              </a:rPr>
              <a:t>送入标量寄存器</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2</a:t>
            </a:r>
          </a:p>
          <a:p>
            <a:pPr marL="720000" lvl="2">
              <a:buFont typeface="Wingdings" panose="05000000000000000000" pitchFamily="2" charset="2"/>
              <a:buNone/>
            </a:pPr>
            <a:r>
              <a:rPr lang="en-US" altLang="zh-CN" dirty="0">
                <a:latin typeface="宋体" panose="02010600030101010101" pitchFamily="2" charset="-122"/>
              </a:rPr>
              <a:t>VL ← L   		</a:t>
            </a:r>
            <a:r>
              <a:rPr lang="zh-CN" altLang="en-US" dirty="0">
                <a:solidFill>
                  <a:schemeClr val="tx1"/>
                </a:solidFill>
                <a:latin typeface="宋体" panose="02010600030101010101" pitchFamily="2" charset="-122"/>
              </a:rPr>
              <a:t>；在向量长度寄存器</a:t>
            </a:r>
            <a:r>
              <a:rPr lang="en-US" altLang="zh-CN" dirty="0">
                <a:solidFill>
                  <a:schemeClr val="tx1"/>
                </a:solidFill>
                <a:latin typeface="宋体" panose="02010600030101010101" pitchFamily="2" charset="-122"/>
              </a:rPr>
              <a:t>VL</a:t>
            </a:r>
            <a:r>
              <a:rPr lang="zh-CN" altLang="en-US" dirty="0">
                <a:solidFill>
                  <a:schemeClr val="tx1"/>
                </a:solidFill>
                <a:latin typeface="宋体" panose="02010600030101010101" pitchFamily="2" charset="-122"/>
              </a:rPr>
              <a:t>中设置向量长度</a:t>
            </a:r>
            <a:r>
              <a:rPr lang="en-US" altLang="zh-CN" dirty="0">
                <a:solidFill>
                  <a:schemeClr val="tx1"/>
                </a:solidFill>
                <a:latin typeface="宋体" panose="02010600030101010101" pitchFamily="2" charset="-122"/>
              </a:rPr>
              <a:t>L</a:t>
            </a:r>
          </a:p>
          <a:p>
            <a:pPr marL="720000"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0 </a:t>
            </a:r>
            <a:r>
              <a:rPr lang="en-US" altLang="zh-CN" dirty="0">
                <a:latin typeface="宋体" panose="02010600030101010101" pitchFamily="2" charset="-122"/>
              </a:rPr>
              <a:t>← B    		</a:t>
            </a:r>
            <a:r>
              <a:rPr lang="zh-CN" altLang="en-US" dirty="0">
                <a:solidFill>
                  <a:schemeClr val="tx1"/>
                </a:solidFill>
                <a:latin typeface="宋体" panose="02010600030101010101" pitchFamily="2" charset="-122"/>
              </a:rPr>
              <a:t>；从存储器中将向量</a:t>
            </a:r>
            <a:r>
              <a:rPr lang="en-US" altLang="zh-CN" dirty="0">
                <a:solidFill>
                  <a:schemeClr val="tx1"/>
                </a:solidFill>
                <a:latin typeface="宋体" panose="02010600030101010101" pitchFamily="2" charset="-122"/>
              </a:rPr>
              <a:t>B[0..L-1]</a:t>
            </a:r>
            <a:r>
              <a:rPr lang="zh-CN" altLang="en-US" dirty="0">
                <a:solidFill>
                  <a:schemeClr val="tx1"/>
                </a:solidFill>
                <a:latin typeface="宋体" panose="02010600030101010101" pitchFamily="2" charset="-122"/>
              </a:rPr>
              <a:t>读入向量</a:t>
            </a:r>
          </a:p>
          <a:p>
            <a:pPr marL="720000" lvl="2">
              <a:buFont typeface="Wingdings" panose="05000000000000000000" pitchFamily="2" charset="2"/>
              <a:buNone/>
            </a:pPr>
            <a:r>
              <a:rPr lang="zh-CN" altLang="en-US" dirty="0">
                <a:solidFill>
                  <a:schemeClr val="tx1"/>
                </a:solidFill>
                <a:latin typeface="宋体" panose="02010600030101010101" pitchFamily="2" charset="-122"/>
              </a:rPr>
              <a:t>          </a:t>
            </a:r>
            <a:r>
              <a:rPr lang="en-US" altLang="zh-CN"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；寄存器</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0</a:t>
            </a:r>
          </a:p>
          <a:p>
            <a:pPr marL="720000"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1 </a:t>
            </a:r>
            <a:r>
              <a:rPr lang="en-US" altLang="zh-CN" dirty="0">
                <a:latin typeface="宋体" panose="02010600030101010101" pitchFamily="2" charset="-122"/>
              </a:rPr>
              <a:t>← S</a:t>
            </a:r>
            <a:r>
              <a:rPr lang="en-US" altLang="zh-CN" baseline="-25000" dirty="0">
                <a:latin typeface="宋体" panose="02010600030101010101" pitchFamily="2" charset="-122"/>
              </a:rPr>
              <a:t>1 </a:t>
            </a:r>
            <a:r>
              <a:rPr lang="en-US" altLang="zh-CN" dirty="0">
                <a:latin typeface="宋体" panose="02010600030101010101" pitchFamily="2" charset="-122"/>
              </a:rPr>
              <a:t>* V</a:t>
            </a:r>
            <a:r>
              <a:rPr lang="en-US" altLang="zh-CN" baseline="-25000" dirty="0">
                <a:latin typeface="宋体" panose="02010600030101010101" pitchFamily="2" charset="-122"/>
              </a:rPr>
              <a:t>0</a:t>
            </a:r>
            <a:r>
              <a:rPr lang="en-US" altLang="zh-CN" dirty="0">
                <a:latin typeface="宋体" panose="02010600030101010101" pitchFamily="2" charset="-122"/>
              </a:rPr>
              <a:t>  	</a:t>
            </a:r>
            <a:r>
              <a:rPr lang="zh-CN" altLang="en-US" dirty="0">
                <a:latin typeface="宋体" panose="02010600030101010101" pitchFamily="2" charset="-122"/>
              </a:rPr>
              <a:t>；</a:t>
            </a:r>
            <a:r>
              <a:rPr lang="zh-CN" altLang="en-US" dirty="0">
                <a:solidFill>
                  <a:schemeClr val="tx1"/>
                </a:solidFill>
                <a:latin typeface="宋体" panose="02010600030101010101" pitchFamily="2" charset="-122"/>
              </a:rPr>
              <a:t>向量</a:t>
            </a:r>
            <a:r>
              <a:rPr lang="en-US" altLang="zh-CN" dirty="0">
                <a:solidFill>
                  <a:schemeClr val="tx1"/>
                </a:solidFill>
                <a:latin typeface="宋体" panose="02010600030101010101" pitchFamily="2" charset="-122"/>
              </a:rPr>
              <a:t>B</a:t>
            </a:r>
            <a:r>
              <a:rPr lang="zh-CN" altLang="en-US" dirty="0">
                <a:solidFill>
                  <a:schemeClr val="tx1"/>
                </a:solidFill>
                <a:latin typeface="宋体" panose="02010600030101010101" pitchFamily="2" charset="-122"/>
              </a:rPr>
              <a:t>中的每个元素分别和常数</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1</a:t>
            </a:r>
            <a:r>
              <a:rPr lang="zh-CN" altLang="en-US" dirty="0">
                <a:solidFill>
                  <a:schemeClr val="tx1"/>
                </a:solidFill>
                <a:latin typeface="宋体" panose="02010600030101010101" pitchFamily="2" charset="-122"/>
              </a:rPr>
              <a:t>相乘</a:t>
            </a:r>
          </a:p>
          <a:p>
            <a:pPr marL="720000"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2 </a:t>
            </a:r>
            <a:r>
              <a:rPr lang="en-US" altLang="zh-CN" dirty="0">
                <a:latin typeface="宋体" panose="02010600030101010101" pitchFamily="2" charset="-122"/>
              </a:rPr>
              <a:t>← S</a:t>
            </a:r>
            <a:r>
              <a:rPr lang="en-US" altLang="zh-CN" baseline="-25000" dirty="0">
                <a:latin typeface="宋体" panose="02010600030101010101" pitchFamily="2" charset="-122"/>
              </a:rPr>
              <a:t>2 </a:t>
            </a:r>
            <a:r>
              <a:rPr lang="en-US" altLang="zh-CN" dirty="0">
                <a:latin typeface="宋体" panose="02010600030101010101" pitchFamily="2" charset="-122"/>
              </a:rPr>
              <a:t>+ V</a:t>
            </a:r>
            <a:r>
              <a:rPr lang="en-US" altLang="zh-CN" baseline="-25000" dirty="0">
                <a:latin typeface="宋体" panose="02010600030101010101" pitchFamily="2" charset="-122"/>
              </a:rPr>
              <a:t>1</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1</a:t>
            </a:r>
            <a:r>
              <a:rPr lang="zh-CN" altLang="en-US" dirty="0">
                <a:solidFill>
                  <a:schemeClr val="tx1"/>
                </a:solidFill>
                <a:latin typeface="宋体" panose="02010600030101010101" pitchFamily="2" charset="-122"/>
              </a:rPr>
              <a:t>中的每个元素分别和常数</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2</a:t>
            </a:r>
            <a:r>
              <a:rPr lang="zh-CN" altLang="en-US" dirty="0">
                <a:solidFill>
                  <a:schemeClr val="tx1"/>
                </a:solidFill>
                <a:latin typeface="宋体" panose="02010600030101010101" pitchFamily="2" charset="-122"/>
              </a:rPr>
              <a:t>相加</a:t>
            </a:r>
          </a:p>
          <a:p>
            <a:pPr marL="720000" lvl="2">
              <a:buFont typeface="Wingdings" panose="05000000000000000000" pitchFamily="2" charset="2"/>
              <a:buNone/>
            </a:pPr>
            <a:r>
              <a:rPr lang="en-US" altLang="zh-CN" dirty="0">
                <a:latin typeface="宋体" panose="02010600030101010101" pitchFamily="2" charset="-122"/>
              </a:rPr>
              <a:t>A ← V</a:t>
            </a:r>
            <a:r>
              <a:rPr lang="en-US" altLang="zh-CN" baseline="-25000" dirty="0">
                <a:latin typeface="宋体" panose="02010600030101010101" pitchFamily="2" charset="-122"/>
              </a:rPr>
              <a:t>2 </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；将计算结果从向量寄存器</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2</a:t>
            </a:r>
            <a:r>
              <a:rPr lang="zh-CN" altLang="en-US" dirty="0">
                <a:solidFill>
                  <a:schemeClr val="tx1"/>
                </a:solidFill>
                <a:latin typeface="宋体" panose="02010600030101010101" pitchFamily="2" charset="-122"/>
              </a:rPr>
              <a:t>存入存储器</a:t>
            </a:r>
          </a:p>
          <a:p>
            <a:pPr marL="720000" lvl="2">
              <a:buFont typeface="Wingdings" panose="05000000000000000000" pitchFamily="2" charset="2"/>
              <a:buNone/>
            </a:pPr>
            <a:r>
              <a:rPr lang="zh-CN" altLang="en-US" dirty="0">
                <a:solidFill>
                  <a:schemeClr val="tx1"/>
                </a:solidFill>
                <a:latin typeface="宋体" panose="02010600030101010101" pitchFamily="2" charset="-122"/>
              </a:rPr>
              <a:t>              </a:t>
            </a:r>
            <a:r>
              <a:rPr lang="en-US" altLang="zh-CN"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；的向量</a:t>
            </a:r>
            <a:r>
              <a:rPr lang="en-US" altLang="zh-CN" dirty="0">
                <a:solidFill>
                  <a:schemeClr val="tx1"/>
                </a:solidFill>
                <a:latin typeface="宋体" panose="02010600030101010101" pitchFamily="2" charset="-122"/>
              </a:rPr>
              <a:t>A[0..L-1]</a:t>
            </a:r>
          </a:p>
        </p:txBody>
      </p:sp>
      <p:sp>
        <p:nvSpPr>
          <p:cNvPr id="9" name="AutoShape 4">
            <a:extLst>
              <a:ext uri="{FF2B5EF4-FFF2-40B4-BE49-F238E27FC236}">
                <a16:creationId xmlns:a16="http://schemas.microsoft.com/office/drawing/2014/main" id="{1977A51E-8D36-1B2F-B7C1-6A13C6715D71}"/>
              </a:ext>
            </a:extLst>
          </p:cNvPr>
          <p:cNvSpPr>
            <a:spLocks/>
          </p:cNvSpPr>
          <p:nvPr/>
        </p:nvSpPr>
        <p:spPr bwMode="auto">
          <a:xfrm>
            <a:off x="11606399" y="909709"/>
            <a:ext cx="223662" cy="2420763"/>
          </a:xfrm>
          <a:prstGeom prst="rightBrace">
            <a:avLst>
              <a:gd name="adj1" fmla="val 72665"/>
              <a:gd name="adj2" fmla="val 50000"/>
            </a:avLst>
          </a:prstGeom>
          <a:noFill/>
          <a:ln w="952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endParaRPr lang="zh-CN" altLang="zh-CN">
              <a:solidFill>
                <a:srgbClr val="008000"/>
              </a:solidFill>
            </a:endParaRPr>
          </a:p>
        </p:txBody>
      </p:sp>
      <p:sp>
        <p:nvSpPr>
          <p:cNvPr id="10" name="Text Box 5">
            <a:extLst>
              <a:ext uri="{FF2B5EF4-FFF2-40B4-BE49-F238E27FC236}">
                <a16:creationId xmlns:a16="http://schemas.microsoft.com/office/drawing/2014/main" id="{78A70571-8C95-9C95-3322-244B74337E21}"/>
              </a:ext>
            </a:extLst>
          </p:cNvPr>
          <p:cNvSpPr txBox="1">
            <a:spLocks noChangeArrowheads="1"/>
          </p:cNvSpPr>
          <p:nvPr/>
        </p:nvSpPr>
        <p:spPr bwMode="auto">
          <a:xfrm>
            <a:off x="10904480" y="1377453"/>
            <a:ext cx="1042988"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处理余</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数部分</a:t>
            </a:r>
            <a:r>
              <a:rPr lang="en-US" altLang="zh-CN" sz="2000" b="1" dirty="0">
                <a:latin typeface="宋体" panose="02010600030101010101" pitchFamily="2" charset="-122"/>
                <a:ea typeface="宋体" panose="02010600030101010101" pitchFamily="2" charset="-122"/>
              </a:rPr>
              <a:t>,</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计算</a:t>
            </a:r>
            <a:r>
              <a:rPr lang="en-US" altLang="zh-CN" sz="2000" b="1" dirty="0">
                <a:latin typeface="宋体" panose="02010600030101010101" pitchFamily="2" charset="-122"/>
                <a:ea typeface="宋体" panose="02010600030101010101" pitchFamily="2" charset="-122"/>
              </a:rPr>
              <a:t>L</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个元素 </a:t>
            </a:r>
          </a:p>
          <a:p>
            <a:pPr eaLnBrk="1" hangingPunct="1">
              <a:lnSpc>
                <a:spcPct val="100000"/>
              </a:lnSpc>
              <a:spcBef>
                <a:spcPct val="50000"/>
              </a:spcBef>
              <a:buClrTx/>
              <a:buFontTx/>
              <a:buNone/>
            </a:pPr>
            <a:endParaRPr lang="en-US" altLang="zh-CN" sz="2000" b="1" dirty="0">
              <a:latin typeface="宋体" panose="02010600030101010101" pitchFamily="2" charset="-122"/>
              <a:ea typeface="宋体" panose="02010600030101010101" pitchFamily="2" charset="-122"/>
            </a:endParaRPr>
          </a:p>
        </p:txBody>
      </p:sp>
      <p:sp>
        <p:nvSpPr>
          <p:cNvPr id="11" name="Rectangle 3" descr="Rectangle: Click to edit Master text styles&#10;Second level&#10;Third level&#10;Fourth level&#10;Fifth level">
            <a:extLst>
              <a:ext uri="{FF2B5EF4-FFF2-40B4-BE49-F238E27FC236}">
                <a16:creationId xmlns:a16="http://schemas.microsoft.com/office/drawing/2014/main" id="{44B4E80B-993F-FB62-1026-5DC6EEEA4E50}"/>
              </a:ext>
            </a:extLst>
          </p:cNvPr>
          <p:cNvSpPr txBox="1">
            <a:spLocks noChangeArrowheads="1"/>
          </p:cNvSpPr>
          <p:nvPr/>
        </p:nvSpPr>
        <p:spPr>
          <a:xfrm>
            <a:off x="3361473" y="3429910"/>
            <a:ext cx="7921626" cy="3361355"/>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a:lstStyle>
          <a:p>
            <a:pPr lvl="2">
              <a:buFont typeface="Wingdings" panose="05000000000000000000" pitchFamily="2" charset="2"/>
              <a:buNone/>
            </a:pPr>
            <a:r>
              <a:rPr lang="en-US" altLang="zh-CN" dirty="0">
                <a:latin typeface="宋体" panose="02010600030101010101" pitchFamily="2" charset="-122"/>
              </a:rPr>
              <a:t>For (I=0 to K-1)  {</a:t>
            </a:r>
          </a:p>
          <a:p>
            <a:pPr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0 </a:t>
            </a:r>
            <a:r>
              <a:rPr lang="en-US" altLang="zh-CN" dirty="0">
                <a:latin typeface="宋体" panose="02010600030101010101" pitchFamily="2" charset="-122"/>
              </a:rPr>
              <a:t>← B     	</a:t>
            </a:r>
            <a:r>
              <a:rPr lang="zh-CN" altLang="en-US" dirty="0">
                <a:solidFill>
                  <a:schemeClr val="tx1"/>
                </a:solidFill>
                <a:latin typeface="宋体" panose="02010600030101010101" pitchFamily="2" charset="-122"/>
              </a:rPr>
              <a:t>；从存储器中将向量</a:t>
            </a:r>
            <a:r>
              <a:rPr lang="en-US" altLang="zh-CN" dirty="0">
                <a:solidFill>
                  <a:schemeClr val="tx1"/>
                </a:solidFill>
                <a:latin typeface="宋体" panose="02010600030101010101" pitchFamily="2" charset="-122"/>
              </a:rPr>
              <a:t>B[L+I*64..L+I*64+63]</a:t>
            </a:r>
          </a:p>
          <a:p>
            <a:pPr lvl="2">
              <a:buFont typeface="Wingdings" panose="05000000000000000000" pitchFamily="2" charset="2"/>
              <a:buNone/>
            </a:pPr>
            <a:r>
              <a:rPr lang="en-US" altLang="zh-CN"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；读入向量寄存器</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0</a:t>
            </a:r>
          </a:p>
          <a:p>
            <a:pPr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1 </a:t>
            </a:r>
            <a:r>
              <a:rPr lang="en-US" altLang="zh-CN" dirty="0">
                <a:latin typeface="宋体" panose="02010600030101010101" pitchFamily="2" charset="-122"/>
              </a:rPr>
              <a:t>← S</a:t>
            </a:r>
            <a:r>
              <a:rPr lang="en-US" altLang="zh-CN" baseline="-25000" dirty="0">
                <a:latin typeface="宋体" panose="02010600030101010101" pitchFamily="2" charset="-122"/>
              </a:rPr>
              <a:t>1 </a:t>
            </a:r>
            <a:r>
              <a:rPr lang="en-US" altLang="zh-CN" dirty="0">
                <a:latin typeface="宋体" panose="02010600030101010101" pitchFamily="2" charset="-122"/>
              </a:rPr>
              <a:t>* V</a:t>
            </a:r>
            <a:r>
              <a:rPr lang="en-US" altLang="zh-CN" baseline="-25000" dirty="0">
                <a:latin typeface="宋体" panose="02010600030101010101" pitchFamily="2" charset="-122"/>
              </a:rPr>
              <a:t>0</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chemeClr val="tx1"/>
                </a:solidFill>
                <a:latin typeface="宋体" panose="02010600030101010101" pitchFamily="2" charset="-122"/>
              </a:rPr>
              <a:t>B</a:t>
            </a:r>
            <a:r>
              <a:rPr lang="zh-CN" altLang="en-US" dirty="0">
                <a:solidFill>
                  <a:schemeClr val="tx1"/>
                </a:solidFill>
                <a:latin typeface="宋体" panose="02010600030101010101" pitchFamily="2" charset="-122"/>
              </a:rPr>
              <a:t>中的每个元素分别和常数</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1</a:t>
            </a:r>
          </a:p>
          <a:p>
            <a:pPr lvl="2">
              <a:buFont typeface="Wingdings" panose="05000000000000000000" pitchFamily="2" charset="2"/>
              <a:buNone/>
            </a:pPr>
            <a:r>
              <a:rPr lang="en-US" altLang="zh-CN" baseline="-25000"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；相乘；</a:t>
            </a:r>
          </a:p>
          <a:p>
            <a:pPr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2 </a:t>
            </a:r>
            <a:r>
              <a:rPr lang="en-US" altLang="zh-CN" dirty="0">
                <a:latin typeface="宋体" panose="02010600030101010101" pitchFamily="2" charset="-122"/>
              </a:rPr>
              <a:t>← S</a:t>
            </a:r>
            <a:r>
              <a:rPr lang="en-US" altLang="zh-CN" baseline="-25000" dirty="0">
                <a:latin typeface="宋体" panose="02010600030101010101" pitchFamily="2" charset="-122"/>
              </a:rPr>
              <a:t>2 </a:t>
            </a:r>
            <a:r>
              <a:rPr lang="en-US" altLang="zh-CN" dirty="0">
                <a:latin typeface="宋体" panose="02010600030101010101" pitchFamily="2" charset="-122"/>
              </a:rPr>
              <a:t>+ V</a:t>
            </a:r>
            <a:r>
              <a:rPr lang="en-US" altLang="zh-CN" baseline="-25000" dirty="0">
                <a:latin typeface="宋体" panose="02010600030101010101" pitchFamily="2" charset="-122"/>
              </a:rPr>
              <a:t>1</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1</a:t>
            </a:r>
            <a:r>
              <a:rPr lang="zh-CN" altLang="en-US" dirty="0">
                <a:solidFill>
                  <a:schemeClr val="tx1"/>
                </a:solidFill>
                <a:latin typeface="宋体" panose="02010600030101010101" pitchFamily="2" charset="-122"/>
              </a:rPr>
              <a:t>中的每个元素分别和常数</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2 </a:t>
            </a:r>
          </a:p>
          <a:p>
            <a:pPr lvl="2">
              <a:buFont typeface="Wingdings" panose="05000000000000000000" pitchFamily="2" charset="2"/>
              <a:buNone/>
            </a:pPr>
            <a:r>
              <a:rPr lang="en-US" altLang="zh-CN"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；相加</a:t>
            </a:r>
          </a:p>
          <a:p>
            <a:pPr lvl="2">
              <a:buFont typeface="Wingdings" panose="05000000000000000000" pitchFamily="2" charset="2"/>
              <a:buNone/>
            </a:pPr>
            <a:r>
              <a:rPr lang="en-US" altLang="zh-CN" dirty="0">
                <a:latin typeface="宋体" panose="02010600030101010101" pitchFamily="2" charset="-122"/>
              </a:rPr>
              <a:t>A ← V</a:t>
            </a:r>
            <a:r>
              <a:rPr lang="en-US" altLang="zh-CN" baseline="-25000" dirty="0">
                <a:latin typeface="宋体" panose="02010600030101010101" pitchFamily="2" charset="-122"/>
              </a:rPr>
              <a:t>2</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；将计算结果</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2</a:t>
            </a:r>
            <a:r>
              <a:rPr lang="zh-CN" altLang="en-US" dirty="0">
                <a:solidFill>
                  <a:schemeClr val="tx1"/>
                </a:solidFill>
                <a:latin typeface="宋体" panose="02010600030101010101" pitchFamily="2" charset="-122"/>
              </a:rPr>
              <a:t>存入存储器的向量</a:t>
            </a:r>
          </a:p>
          <a:p>
            <a:pPr lvl="2">
              <a:buFont typeface="Wingdings" panose="05000000000000000000" pitchFamily="2" charset="2"/>
              <a:buNone/>
            </a:pPr>
            <a:r>
              <a:rPr lang="zh-CN" altLang="en-US" dirty="0">
                <a:solidFill>
                  <a:schemeClr val="tx1"/>
                </a:solidFill>
                <a:latin typeface="宋体" panose="02010600030101010101" pitchFamily="2" charset="-122"/>
              </a:rPr>
              <a:t>               ； </a:t>
            </a:r>
            <a:r>
              <a:rPr lang="en-US" altLang="zh-CN" dirty="0">
                <a:solidFill>
                  <a:schemeClr val="tx1"/>
                </a:solidFill>
                <a:latin typeface="宋体" panose="02010600030101010101" pitchFamily="2" charset="-122"/>
              </a:rPr>
              <a:t>A[L+I*64… L+I*64+63]</a:t>
            </a:r>
          </a:p>
          <a:p>
            <a:pPr lvl="2">
              <a:buFont typeface="Wingdings" panose="05000000000000000000" pitchFamily="2" charset="2"/>
              <a:buNone/>
            </a:pPr>
            <a:r>
              <a:rPr lang="en-US" altLang="zh-CN" dirty="0">
                <a:latin typeface="宋体" panose="02010600030101010101" pitchFamily="2" charset="-122"/>
              </a:rPr>
              <a:t>}</a:t>
            </a:r>
          </a:p>
        </p:txBody>
      </p:sp>
      <p:sp>
        <p:nvSpPr>
          <p:cNvPr id="12" name="AutoShape 4">
            <a:extLst>
              <a:ext uri="{FF2B5EF4-FFF2-40B4-BE49-F238E27FC236}">
                <a16:creationId xmlns:a16="http://schemas.microsoft.com/office/drawing/2014/main" id="{30AFB29B-E938-4ED2-6464-B567D7EF7562}"/>
              </a:ext>
            </a:extLst>
          </p:cNvPr>
          <p:cNvSpPr>
            <a:spLocks/>
          </p:cNvSpPr>
          <p:nvPr/>
        </p:nvSpPr>
        <p:spPr bwMode="auto">
          <a:xfrm>
            <a:off x="11606399" y="3712072"/>
            <a:ext cx="288925" cy="3079193"/>
          </a:xfrm>
          <a:prstGeom prst="rightBrace">
            <a:avLst>
              <a:gd name="adj1" fmla="val 93452"/>
              <a:gd name="adj2" fmla="val 50000"/>
            </a:avLst>
          </a:prstGeom>
          <a:noFill/>
          <a:ln w="952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3" name="Text Box 5">
            <a:extLst>
              <a:ext uri="{FF2B5EF4-FFF2-40B4-BE49-F238E27FC236}">
                <a16:creationId xmlns:a16="http://schemas.microsoft.com/office/drawing/2014/main" id="{2AF1702E-02E0-4C53-3395-DB829453E558}"/>
              </a:ext>
            </a:extLst>
          </p:cNvPr>
          <p:cNvSpPr txBox="1">
            <a:spLocks noChangeArrowheads="1"/>
          </p:cNvSpPr>
          <p:nvPr/>
        </p:nvSpPr>
        <p:spPr bwMode="auto">
          <a:xfrm>
            <a:off x="10706836" y="4655110"/>
            <a:ext cx="863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循环</a:t>
            </a:r>
          </a:p>
          <a:p>
            <a:pPr eaLnBrk="1" hangingPunct="1">
              <a:lnSpc>
                <a:spcPct val="100000"/>
              </a:lnSpc>
              <a:spcBef>
                <a:spcPct val="0"/>
              </a:spcBef>
              <a:buClrTx/>
              <a:buFontTx/>
              <a:buNone/>
            </a:pPr>
            <a:r>
              <a:rPr lang="en-US" altLang="zh-CN" sz="2000" b="1" dirty="0">
                <a:latin typeface="宋体" panose="02010600030101010101" pitchFamily="2" charset="-122"/>
                <a:ea typeface="宋体" panose="02010600030101010101" pitchFamily="2" charset="-122"/>
              </a:rPr>
              <a:t>K</a:t>
            </a:r>
            <a:r>
              <a:rPr lang="zh-CN" altLang="en-US" sz="2000" b="1" dirty="0">
                <a:latin typeface="宋体" panose="02010600030101010101" pitchFamily="2" charset="-122"/>
                <a:ea typeface="宋体" panose="02010600030101010101" pitchFamily="2" charset="-122"/>
              </a:rPr>
              <a:t>次</a:t>
            </a:r>
            <a:r>
              <a:rPr lang="en-US" altLang="zh-CN" sz="2000" b="1" dirty="0">
                <a:latin typeface="宋体" panose="02010600030101010101" pitchFamily="2" charset="-122"/>
                <a:ea typeface="宋体" panose="02010600030101010101" pitchFamily="2" charset="-122"/>
              </a:rPr>
              <a:t>,</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分段</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处理</a:t>
            </a:r>
          </a:p>
        </p:txBody>
      </p:sp>
    </p:spTree>
    <p:extLst>
      <p:ext uri="{BB962C8B-B14F-4D97-AF65-F5344CB8AC3E}">
        <p14:creationId xmlns:p14="http://schemas.microsoft.com/office/powerpoint/2010/main" val="24894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rgbClr val="FF0000"/>
                </a:solidFill>
              </a:rPr>
              <a:t>向量体系结构的性能影响因素</a:t>
            </a:r>
          </a:p>
        </p:txBody>
      </p:sp>
      <p:sp>
        <p:nvSpPr>
          <p:cNvPr id="3" name="内容占位符 2"/>
          <p:cNvSpPr>
            <a:spLocks noGrp="1"/>
          </p:cNvSpPr>
          <p:nvPr>
            <p:ph sz="quarter" idx="23"/>
          </p:nvPr>
        </p:nvSpPr>
        <p:spPr>
          <a:xfrm>
            <a:off x="915035" y="1656715"/>
            <a:ext cx="9984105" cy="4422775"/>
          </a:xfrm>
        </p:spPr>
        <p:txBody>
          <a:bodyPr>
            <a:normAutofit/>
          </a:bodyPr>
          <a:lstStyle/>
          <a:p>
            <a:pPr lvl="1"/>
            <a:r>
              <a:rPr kumimoji="1" lang="zh-CN" dirty="0"/>
              <a:t>操作数向量的长度</a:t>
            </a:r>
          </a:p>
          <a:p>
            <a:pPr lvl="1"/>
            <a:r>
              <a:rPr kumimoji="1" lang="zh-CN" dirty="0">
                <a:sym typeface="+mn-ea"/>
              </a:rPr>
              <a:t>向量启动时间</a:t>
            </a:r>
            <a:endParaRPr kumimoji="1" lang="zh-CN" dirty="0"/>
          </a:p>
          <a:p>
            <a:pPr lvl="1"/>
            <a:r>
              <a:rPr kumimoji="1" lang="zh-CN" dirty="0">
                <a:sym typeface="+mn-ea"/>
              </a:rPr>
              <a:t>操作之间的</a:t>
            </a:r>
            <a:r>
              <a:rPr kumimoji="1" lang="zh-CN" dirty="0"/>
              <a:t>数据相关，是否采用链接</a:t>
            </a:r>
          </a:p>
          <a:p>
            <a:pPr lvl="1"/>
            <a:r>
              <a:rPr kumimoji="1" lang="zh-CN" dirty="0">
                <a:sym typeface="+mn-ea"/>
              </a:rPr>
              <a:t>操作之间的结构性相关，</a:t>
            </a:r>
            <a:r>
              <a:rPr kumimoji="1" lang="zh-CN" dirty="0"/>
              <a:t>发射限制，车道数量，是否采用编队</a:t>
            </a:r>
          </a:p>
          <a:p>
            <a:pPr lvl="1"/>
            <a:endParaRPr kumimoji="1" lang="zh-CN"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45</a:t>
            </a:fld>
            <a:r>
              <a:rPr lang="en-US" altLang="zh-CN"/>
              <a:t>/75</a:t>
            </a:r>
            <a:endParaRPr lang="zh-CN" altLang="en-US" dirty="0"/>
          </a:p>
        </p:txBody>
      </p:sp>
    </p:spTree>
    <p:extLst>
      <p:ext uri="{BB962C8B-B14F-4D97-AF65-F5344CB8AC3E}">
        <p14:creationId xmlns:p14="http://schemas.microsoft.com/office/powerpoint/2010/main" val="3877896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B0046-2A7C-DD48-914A-AED26981111F}"/>
              </a:ext>
            </a:extLst>
          </p:cNvPr>
          <p:cNvSpPr>
            <a:spLocks noGrp="1"/>
          </p:cNvSpPr>
          <p:nvPr>
            <p:ph type="ctrTitle"/>
          </p:nvPr>
        </p:nvSpPr>
        <p:spPr>
          <a:xfrm>
            <a:off x="3886743" y="2314334"/>
            <a:ext cx="4179571" cy="1715531"/>
          </a:xfrm>
        </p:spPr>
        <p:txBody>
          <a:bodyPr/>
          <a:lstStyle/>
          <a:p>
            <a:r>
              <a:rPr kumimoji="1" lang="en-US" altLang="zh-CN" dirty="0"/>
              <a:t>4.3 GPU</a:t>
            </a:r>
            <a:r>
              <a:rPr kumimoji="1" lang="zh-CN" altLang="en-US" dirty="0"/>
              <a:t>结构</a:t>
            </a:r>
            <a:br>
              <a:rPr kumimoji="1" lang="en-US" altLang="zh-CN" dirty="0"/>
            </a:br>
            <a:endParaRPr kumimoji="1" lang="zh-CN" altLang="en-US" dirty="0"/>
          </a:p>
        </p:txBody>
      </p:sp>
    </p:spTree>
    <p:extLst>
      <p:ext uri="{BB962C8B-B14F-4D97-AF65-F5344CB8AC3E}">
        <p14:creationId xmlns:p14="http://schemas.microsoft.com/office/powerpoint/2010/main" val="4228897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2351088" y="188914"/>
            <a:ext cx="7981950" cy="936625"/>
          </a:xfrm>
        </p:spPr>
        <p:txBody>
          <a:bodyPr/>
          <a:lstStyle/>
          <a:p>
            <a:pPr algn="ctr"/>
            <a:r>
              <a:rPr lang="en-US" altLang="zh-CN" b="1" dirty="0">
                <a:ea typeface="楷体_GB2312" pitchFamily="49" charset="-122"/>
              </a:rPr>
              <a:t>GPU: </a:t>
            </a:r>
            <a:r>
              <a:rPr lang="zh-CN" altLang="en-US" b="1" dirty="0">
                <a:ea typeface="楷体_GB2312" pitchFamily="49" charset="-122"/>
              </a:rPr>
              <a:t>为并行而生</a:t>
            </a:r>
            <a:endParaRPr lang="en-US" altLang="zh-CN" b="1" dirty="0">
              <a:ea typeface="楷体_GB2312" pitchFamily="49" charset="-122"/>
            </a:endParaRPr>
          </a:p>
        </p:txBody>
      </p:sp>
      <p:pic>
        <p:nvPicPr>
          <p:cNvPr id="374787" name="Picture 3" descr="ReconstructionsFromPix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68414"/>
            <a:ext cx="9144000" cy="2954337"/>
          </a:xfrm>
          <a:prstGeom prst="rect">
            <a:avLst/>
          </a:prstGeom>
          <a:noFill/>
          <a:extLst>
            <a:ext uri="{909E8E84-426E-40DD-AFC4-6F175D3DCCD1}">
              <a14:hiddenFill xmlns:a14="http://schemas.microsoft.com/office/drawing/2010/main">
                <a:solidFill>
                  <a:srgbClr val="FFFFFF"/>
                </a:solidFill>
              </a14:hiddenFill>
            </a:ext>
          </a:extLst>
        </p:spPr>
      </p:pic>
      <p:sp>
        <p:nvSpPr>
          <p:cNvPr id="374789" name="Rectangle 5"/>
          <p:cNvSpPr>
            <a:spLocks noChangeArrowheads="1"/>
          </p:cNvSpPr>
          <p:nvPr/>
        </p:nvSpPr>
        <p:spPr bwMode="auto">
          <a:xfrm>
            <a:off x="595424" y="4365626"/>
            <a:ext cx="10930270"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0000"/>
              </a:lnSpc>
            </a:pPr>
            <a:r>
              <a:rPr lang="en-US" altLang="zh-CN" sz="2400" dirty="0"/>
              <a:t>pixel parallelism: accelerate the building of images</a:t>
            </a:r>
          </a:p>
          <a:p>
            <a:pPr>
              <a:lnSpc>
                <a:spcPct val="80000"/>
              </a:lnSpc>
            </a:pPr>
            <a:r>
              <a:rPr lang="en-US" altLang="zh-CN" sz="2400" dirty="0"/>
              <a:t>Computing: Graphics oriented -&gt; General Purpose</a:t>
            </a:r>
          </a:p>
          <a:p>
            <a:pPr>
              <a:lnSpc>
                <a:spcPct val="80000"/>
              </a:lnSpc>
            </a:pPr>
            <a:r>
              <a:rPr lang="en-US" altLang="zh-CN" sz="2400" dirty="0"/>
              <a:t>Programmable: Graphic API (e.g. OpenGL)-&gt; Computing API (e.g. </a:t>
            </a:r>
            <a:r>
              <a:rPr lang="en-US" altLang="zh-CN" sz="2400" dirty="0" err="1"/>
              <a:t>OpenCL</a:t>
            </a:r>
            <a:r>
              <a:rPr lang="en-US" altLang="zh-CN" sz="2400" dirty="0"/>
              <a:t>)</a:t>
            </a:r>
          </a:p>
          <a:p>
            <a:pPr>
              <a:lnSpc>
                <a:spcPct val="80000"/>
              </a:lnSpc>
            </a:pPr>
            <a:r>
              <a:rPr lang="en-US" altLang="zh-CN" sz="2400" dirty="0"/>
              <a:t>Problems are not needed to be expressed in terms of vertex coordinates, textures and </a:t>
            </a:r>
            <a:r>
              <a:rPr lang="en-US" altLang="zh-CN" sz="2400" dirty="0" err="1"/>
              <a:t>shader</a:t>
            </a:r>
            <a:r>
              <a:rPr lang="en-US" altLang="zh-CN" sz="2400" dirty="0"/>
              <a:t> programs, greatly decreasing program complexity. </a:t>
            </a:r>
          </a:p>
          <a:p>
            <a:pPr>
              <a:lnSpc>
                <a:spcPct val="80000"/>
              </a:lnSpc>
              <a:buFontTx/>
              <a:buNone/>
            </a:pPr>
            <a:endParaRPr lang="en-US" altLang="zh-CN" sz="2400" dirty="0"/>
          </a:p>
          <a:p>
            <a:pPr>
              <a:lnSpc>
                <a:spcPct val="80000"/>
              </a:lnSpc>
              <a:buFontTx/>
              <a:buNone/>
            </a:pPr>
            <a:endParaRPr lang="en-US" altLang="zh-CN" sz="2400" dirty="0"/>
          </a:p>
        </p:txBody>
      </p:sp>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47</a:t>
            </a:fld>
            <a:r>
              <a:rPr lang="en-US" altLang="zh-CN" dirty="0"/>
              <a:t>/75</a:t>
            </a:r>
            <a:endParaRPr lang="zh-CN" altLang="en-US" dirty="0"/>
          </a:p>
        </p:txBody>
      </p:sp>
    </p:spTree>
    <p:extLst>
      <p:ext uri="{BB962C8B-B14F-4D97-AF65-F5344CB8AC3E}">
        <p14:creationId xmlns:p14="http://schemas.microsoft.com/office/powerpoint/2010/main" val="1071678959"/>
      </p:ext>
    </p:extLst>
  </p:cSld>
  <p:clrMapOvr>
    <a:masterClrMapping/>
  </p:clrMapOvr>
  <p:transition advTm="31671"/>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2424113" y="188914"/>
            <a:ext cx="7981950" cy="936625"/>
          </a:xfrm>
        </p:spPr>
        <p:txBody>
          <a:bodyPr/>
          <a:lstStyle/>
          <a:p>
            <a:pPr algn="l"/>
            <a:r>
              <a:rPr lang="en-US" altLang="zh-CN" dirty="0"/>
              <a:t>Transistors Dedication</a:t>
            </a:r>
            <a:endParaRPr lang="en-US" altLang="zh-CN" b="1" dirty="0">
              <a:ea typeface="楷体_GB2312" pitchFamily="49" charset="-122"/>
            </a:endParaRPr>
          </a:p>
        </p:txBody>
      </p:sp>
      <p:sp>
        <p:nvSpPr>
          <p:cNvPr id="308227" name="Rectangle 3"/>
          <p:cNvSpPr>
            <a:spLocks noGrp="1" noChangeArrowheads="1"/>
          </p:cNvSpPr>
          <p:nvPr>
            <p:ph type="body" idx="1"/>
          </p:nvPr>
        </p:nvSpPr>
        <p:spPr>
          <a:xfrm>
            <a:off x="1847851" y="1196752"/>
            <a:ext cx="8353425" cy="1152748"/>
          </a:xfrm>
        </p:spPr>
        <p:txBody>
          <a:bodyPr/>
          <a:lstStyle/>
          <a:p>
            <a:r>
              <a:rPr lang="en-US" altLang="zh-CN" dirty="0"/>
              <a:t>Divergent Design Choices</a:t>
            </a:r>
          </a:p>
          <a:p>
            <a:r>
              <a:rPr lang="en-US" altLang="zh-CN" dirty="0"/>
              <a:t>control logics  </a:t>
            </a:r>
            <a:r>
              <a:rPr lang="en-US" altLang="zh-CN" dirty="0" err="1"/>
              <a:t>v.s</a:t>
            </a:r>
            <a:r>
              <a:rPr lang="en-US" altLang="zh-CN" dirty="0"/>
              <a:t>. arithmetic logics</a:t>
            </a:r>
          </a:p>
        </p:txBody>
      </p:sp>
      <p:pic>
        <p:nvPicPr>
          <p:cNvPr id="308231" name="Picture 7"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49" y="2349501"/>
            <a:ext cx="11187454" cy="3997184"/>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48</a:t>
            </a:fld>
            <a:r>
              <a:rPr lang="en-US" altLang="zh-CN"/>
              <a:t>/75</a:t>
            </a:r>
            <a:endParaRPr lang="zh-CN" altLang="en-US" dirty="0"/>
          </a:p>
        </p:txBody>
      </p:sp>
    </p:spTree>
    <p:extLst>
      <p:ext uri="{BB962C8B-B14F-4D97-AF65-F5344CB8AC3E}">
        <p14:creationId xmlns:p14="http://schemas.microsoft.com/office/powerpoint/2010/main" val="2422664951"/>
      </p:ext>
    </p:extLst>
  </p:cSld>
  <p:clrMapOvr>
    <a:masterClrMapping/>
  </p:clrMapOvr>
  <p:transition advTm="31671"/>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7" name="Rectangle 3"/>
          <p:cNvSpPr>
            <a:spLocks noGrp="1" noChangeArrowheads="1"/>
          </p:cNvSpPr>
          <p:nvPr>
            <p:ph type="body" idx="1"/>
          </p:nvPr>
        </p:nvSpPr>
        <p:spPr>
          <a:xfrm>
            <a:off x="526273" y="793545"/>
            <a:ext cx="11369489" cy="4464050"/>
          </a:xfrm>
        </p:spPr>
        <p:txBody>
          <a:bodyPr>
            <a:noAutofit/>
          </a:bodyPr>
          <a:lstStyle/>
          <a:p>
            <a:pPr marL="571500" indent="-571500">
              <a:lnSpc>
                <a:spcPct val="90000"/>
              </a:lnSpc>
              <a:buFont typeface="Wingdings" panose="05000000000000000000" pitchFamily="2" charset="2"/>
              <a:buChar char="Ø"/>
            </a:pPr>
            <a:r>
              <a:rPr lang="en-US" altLang="zh-CN" sz="3200" dirty="0"/>
              <a:t>Using CPU+GPU Architecture (Heterogeneous)</a:t>
            </a:r>
          </a:p>
          <a:p>
            <a:pPr marL="571500" indent="-571500">
              <a:lnSpc>
                <a:spcPct val="90000"/>
              </a:lnSpc>
              <a:buFont typeface="Wingdings" panose="05000000000000000000" pitchFamily="2" charset="2"/>
              <a:buChar char="Ø"/>
            </a:pPr>
            <a:r>
              <a:rPr lang="en-US" altLang="zh-CN" sz="3200" dirty="0"/>
              <a:t>Use the right processor and memory for each task</a:t>
            </a:r>
          </a:p>
          <a:p>
            <a:pPr marL="571500" indent="-571500">
              <a:lnSpc>
                <a:spcPct val="90000"/>
              </a:lnSpc>
              <a:buFont typeface="Wingdings" panose="05000000000000000000" pitchFamily="2" charset="2"/>
              <a:buChar char="Ø"/>
            </a:pPr>
            <a:r>
              <a:rPr lang="en-US" altLang="zh-CN" sz="3200" dirty="0"/>
              <a:t>CPU excels at executing a few serial threads</a:t>
            </a:r>
          </a:p>
          <a:p>
            <a:pPr marL="914389" lvl="1" indent="-457200">
              <a:lnSpc>
                <a:spcPct val="90000"/>
              </a:lnSpc>
              <a:buFont typeface="Arial" panose="020B0604020202020204" pitchFamily="34" charset="0"/>
              <a:buChar char="•"/>
            </a:pPr>
            <a:r>
              <a:rPr lang="en-US" altLang="zh-CN" sz="2800" dirty="0"/>
              <a:t>Fast sequential execution</a:t>
            </a:r>
          </a:p>
          <a:p>
            <a:pPr marL="914389" lvl="1" indent="-457200">
              <a:lnSpc>
                <a:spcPct val="90000"/>
              </a:lnSpc>
              <a:buFont typeface="Arial" panose="020B0604020202020204" pitchFamily="34" charset="0"/>
              <a:buChar char="•"/>
            </a:pPr>
            <a:r>
              <a:rPr lang="en-US" altLang="zh-CN" sz="2800" dirty="0"/>
              <a:t>Low latency cached memory access</a:t>
            </a:r>
          </a:p>
          <a:p>
            <a:pPr marL="571500" indent="-571500">
              <a:lnSpc>
                <a:spcPct val="90000"/>
              </a:lnSpc>
              <a:buFont typeface="Wingdings" panose="05000000000000000000" pitchFamily="2" charset="2"/>
              <a:buChar char="Ø"/>
            </a:pPr>
            <a:r>
              <a:rPr lang="en-US" altLang="zh-CN" sz="3200" dirty="0"/>
              <a:t>GPU excels at executing many parallel threads</a:t>
            </a:r>
          </a:p>
          <a:p>
            <a:pPr marL="914389" lvl="1" indent="-457200">
              <a:lnSpc>
                <a:spcPct val="90000"/>
              </a:lnSpc>
              <a:buFont typeface="Arial" panose="020B0604020202020204" pitchFamily="34" charset="0"/>
              <a:buChar char="•"/>
            </a:pPr>
            <a:r>
              <a:rPr lang="en-US" altLang="zh-CN" sz="2800" dirty="0"/>
              <a:t>Scalable parallel execution</a:t>
            </a:r>
          </a:p>
          <a:p>
            <a:pPr marL="914389" lvl="1" indent="-457200">
              <a:lnSpc>
                <a:spcPct val="90000"/>
              </a:lnSpc>
              <a:buFont typeface="Arial" panose="020B0604020202020204" pitchFamily="34" charset="0"/>
              <a:buChar char="•"/>
            </a:pPr>
            <a:r>
              <a:rPr lang="en-US" altLang="zh-CN" sz="2800" dirty="0"/>
              <a:t>High bandwidth parallel memory access</a:t>
            </a:r>
          </a:p>
        </p:txBody>
      </p:sp>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49</a:t>
            </a:fld>
            <a:r>
              <a:rPr lang="en-US" altLang="zh-CN"/>
              <a:t>/75</a:t>
            </a:r>
            <a:endParaRPr lang="zh-CN" altLang="en-US" dirty="0"/>
          </a:p>
        </p:txBody>
      </p:sp>
    </p:spTree>
    <p:extLst>
      <p:ext uri="{BB962C8B-B14F-4D97-AF65-F5344CB8AC3E}">
        <p14:creationId xmlns:p14="http://schemas.microsoft.com/office/powerpoint/2010/main" val="3491019199"/>
      </p:ext>
    </p:extLst>
  </p:cSld>
  <p:clrMapOvr>
    <a:masterClrMapping/>
  </p:clrMapOvr>
  <p:transition advTm="3167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矩形 146">
            <a:extLst>
              <a:ext uri="{FF2B5EF4-FFF2-40B4-BE49-F238E27FC236}">
                <a16:creationId xmlns:a16="http://schemas.microsoft.com/office/drawing/2014/main" id="{D0CCBDA2-C151-4140-B1B7-E23BBDCDFEF7}"/>
              </a:ext>
            </a:extLst>
          </p:cNvPr>
          <p:cNvSpPr/>
          <p:nvPr/>
        </p:nvSpPr>
        <p:spPr>
          <a:xfrm>
            <a:off x="5886997" y="392689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8" name="矩形 147">
            <a:extLst>
              <a:ext uri="{FF2B5EF4-FFF2-40B4-BE49-F238E27FC236}">
                <a16:creationId xmlns:a16="http://schemas.microsoft.com/office/drawing/2014/main" id="{451F645D-87B0-7645-90CA-01326B2D9C03}"/>
              </a:ext>
            </a:extLst>
          </p:cNvPr>
          <p:cNvSpPr/>
          <p:nvPr/>
        </p:nvSpPr>
        <p:spPr>
          <a:xfrm>
            <a:off x="5886997" y="463412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9" name="矩形 148">
            <a:extLst>
              <a:ext uri="{FF2B5EF4-FFF2-40B4-BE49-F238E27FC236}">
                <a16:creationId xmlns:a16="http://schemas.microsoft.com/office/drawing/2014/main" id="{0BCD68D2-90EA-9C4F-A02C-5B97B13E25A2}"/>
              </a:ext>
            </a:extLst>
          </p:cNvPr>
          <p:cNvSpPr/>
          <p:nvPr/>
        </p:nvSpPr>
        <p:spPr>
          <a:xfrm>
            <a:off x="5886997" y="3566708"/>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50" name="矩形 149">
            <a:extLst>
              <a:ext uri="{FF2B5EF4-FFF2-40B4-BE49-F238E27FC236}">
                <a16:creationId xmlns:a16="http://schemas.microsoft.com/office/drawing/2014/main" id="{0B716016-67C4-CE44-AB1B-9BAA9FAFEF6B}"/>
              </a:ext>
            </a:extLst>
          </p:cNvPr>
          <p:cNvSpPr/>
          <p:nvPr/>
        </p:nvSpPr>
        <p:spPr>
          <a:xfrm>
            <a:off x="5886997" y="4991982"/>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3" name="矩形 142">
            <a:extLst>
              <a:ext uri="{FF2B5EF4-FFF2-40B4-BE49-F238E27FC236}">
                <a16:creationId xmlns:a16="http://schemas.microsoft.com/office/drawing/2014/main" id="{777F1359-8AD6-174D-AEA5-9355F21D09CF}"/>
              </a:ext>
            </a:extLst>
          </p:cNvPr>
          <p:cNvSpPr/>
          <p:nvPr/>
        </p:nvSpPr>
        <p:spPr>
          <a:xfrm>
            <a:off x="392398" y="392689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4" name="矩形 143">
            <a:extLst>
              <a:ext uri="{FF2B5EF4-FFF2-40B4-BE49-F238E27FC236}">
                <a16:creationId xmlns:a16="http://schemas.microsoft.com/office/drawing/2014/main" id="{1F60D6A0-E531-FD49-9439-975D6C01B21D}"/>
              </a:ext>
            </a:extLst>
          </p:cNvPr>
          <p:cNvSpPr/>
          <p:nvPr/>
        </p:nvSpPr>
        <p:spPr>
          <a:xfrm>
            <a:off x="392398" y="463412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5" name="矩形 144">
            <a:extLst>
              <a:ext uri="{FF2B5EF4-FFF2-40B4-BE49-F238E27FC236}">
                <a16:creationId xmlns:a16="http://schemas.microsoft.com/office/drawing/2014/main" id="{88D645DF-81AD-FD43-A25E-94AE2519DC17}"/>
              </a:ext>
            </a:extLst>
          </p:cNvPr>
          <p:cNvSpPr/>
          <p:nvPr/>
        </p:nvSpPr>
        <p:spPr>
          <a:xfrm>
            <a:off x="392398" y="3566708"/>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6" name="矩形 145">
            <a:extLst>
              <a:ext uri="{FF2B5EF4-FFF2-40B4-BE49-F238E27FC236}">
                <a16:creationId xmlns:a16="http://schemas.microsoft.com/office/drawing/2014/main" id="{4BCFFB58-5263-0149-8F30-CAC60791269A}"/>
              </a:ext>
            </a:extLst>
          </p:cNvPr>
          <p:cNvSpPr/>
          <p:nvPr/>
        </p:nvSpPr>
        <p:spPr>
          <a:xfrm>
            <a:off x="392398" y="4991982"/>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1" name="标题 10">
            <a:extLst>
              <a:ext uri="{FF2B5EF4-FFF2-40B4-BE49-F238E27FC236}">
                <a16:creationId xmlns:a16="http://schemas.microsoft.com/office/drawing/2014/main" id="{7DC98CB7-8BF8-754F-B6F9-60ED5ADA04C8}"/>
              </a:ext>
            </a:extLst>
          </p:cNvPr>
          <p:cNvSpPr>
            <a:spLocks noGrp="1"/>
          </p:cNvSpPr>
          <p:nvPr>
            <p:ph type="title"/>
          </p:nvPr>
        </p:nvSpPr>
        <p:spPr/>
        <p:txBody>
          <a:bodyPr/>
          <a:lstStyle/>
          <a:p>
            <a:r>
              <a:rPr kumimoji="1" lang="zh-CN" altLang="en-US" dirty="0"/>
              <a:t>数据级并行与</a:t>
            </a:r>
            <a:r>
              <a:rPr kumimoji="1" lang="en-US" altLang="zh-Hans" dirty="0"/>
              <a:t>SPMD</a:t>
            </a:r>
            <a:endParaRPr kumimoji="1" lang="zh-CN" altLang="en-US" dirty="0"/>
          </a:p>
        </p:txBody>
      </p:sp>
      <p:sp>
        <p:nvSpPr>
          <p:cNvPr id="3" name="文本占位符 2">
            <a:extLst>
              <a:ext uri="{FF2B5EF4-FFF2-40B4-BE49-F238E27FC236}">
                <a16:creationId xmlns:a16="http://schemas.microsoft.com/office/drawing/2014/main" id="{34634C08-BE3A-9846-AB68-1414D1264C1E}"/>
              </a:ext>
            </a:extLst>
          </p:cNvPr>
          <p:cNvSpPr>
            <a:spLocks noGrp="1"/>
          </p:cNvSpPr>
          <p:nvPr>
            <p:ph type="body" idx="1"/>
          </p:nvPr>
        </p:nvSpPr>
        <p:spPr>
          <a:xfrm>
            <a:off x="1447799" y="1923703"/>
            <a:ext cx="4438373" cy="823912"/>
          </a:xfrm>
        </p:spPr>
        <p:txBody>
          <a:bodyPr>
            <a:normAutofit/>
          </a:bodyPr>
          <a:lstStyle/>
          <a:p>
            <a:r>
              <a:rPr kumimoji="1" lang="zh-CN" altLang="en-US" dirty="0">
                <a:latin typeface="SimSun" panose="02010600030101010101" pitchFamily="2" charset="-122"/>
                <a:ea typeface="SimSun" panose="02010600030101010101" pitchFamily="2" charset="-122"/>
              </a:rPr>
              <a:t>单核，单线程，串行化执行：</a:t>
            </a:r>
            <a:endParaRPr kumimoji="1" lang="en-US" altLang="zh-CN" dirty="0">
              <a:latin typeface="SimSun" panose="02010600030101010101" pitchFamily="2" charset="-122"/>
              <a:ea typeface="SimSun" panose="02010600030101010101" pitchFamily="2" charset="-122"/>
            </a:endParaRPr>
          </a:p>
          <a:p>
            <a:r>
              <a:rPr kumimoji="1" lang="zh-CN" altLang="en-US" dirty="0">
                <a:latin typeface="SimSun" panose="02010600030101010101" pitchFamily="2" charset="-122"/>
                <a:ea typeface="SimSun" panose="02010600030101010101" pitchFamily="2" charset="-122"/>
              </a:rPr>
              <a:t>把</a:t>
            </a:r>
            <a:r>
              <a:rPr kumimoji="1" lang="en-US" altLang="zh-CN" dirty="0">
                <a:latin typeface="SimSun" panose="02010600030101010101" pitchFamily="2" charset="-122"/>
                <a:ea typeface="SimSun" panose="02010600030101010101" pitchFamily="2" charset="-122"/>
              </a:rPr>
              <a:t>MD</a:t>
            </a:r>
            <a:r>
              <a:rPr kumimoji="1" lang="zh-CN" altLang="en-US" dirty="0">
                <a:latin typeface="SimSun" panose="02010600030101010101" pitchFamily="2" charset="-122"/>
                <a:ea typeface="SimSun" panose="02010600030101010101" pitchFamily="2" charset="-122"/>
              </a:rPr>
              <a:t>拆成多次</a:t>
            </a:r>
            <a:r>
              <a:rPr kumimoji="1" lang="en-US" altLang="zh-CN" dirty="0">
                <a:latin typeface="SimSun" panose="02010600030101010101" pitchFamily="2" charset="-122"/>
                <a:ea typeface="SimSun" panose="02010600030101010101" pitchFamily="2" charset="-122"/>
              </a:rPr>
              <a:t>SD</a:t>
            </a:r>
            <a:r>
              <a:rPr kumimoji="1" lang="zh-Hans" altLang="en-US"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变为</a:t>
            </a:r>
            <a:r>
              <a:rPr kumimoji="1" lang="en-US" altLang="zh-CN" dirty="0">
                <a:latin typeface="SimSun" panose="02010600030101010101" pitchFamily="2" charset="-122"/>
                <a:ea typeface="SimSun" panose="02010600030101010101" pitchFamily="2" charset="-122"/>
              </a:rPr>
              <a:t>SISD</a:t>
            </a:r>
            <a:endParaRPr kumimoji="1" lang="zh-CN" altLang="en-US" dirty="0">
              <a:latin typeface="SimSun" panose="02010600030101010101" pitchFamily="2" charset="-122"/>
              <a:ea typeface="SimSun" panose="02010600030101010101" pitchFamily="2" charset="-122"/>
            </a:endParaRPr>
          </a:p>
        </p:txBody>
      </p:sp>
      <p:sp>
        <p:nvSpPr>
          <p:cNvPr id="5" name="文本占位符 4">
            <a:extLst>
              <a:ext uri="{FF2B5EF4-FFF2-40B4-BE49-F238E27FC236}">
                <a16:creationId xmlns:a16="http://schemas.microsoft.com/office/drawing/2014/main" id="{6665F119-3350-5147-8BD1-5AB04ED97002}"/>
              </a:ext>
            </a:extLst>
          </p:cNvPr>
          <p:cNvSpPr>
            <a:spLocks noGrp="1"/>
          </p:cNvSpPr>
          <p:nvPr>
            <p:ph type="body" sz="quarter" idx="3"/>
          </p:nvPr>
        </p:nvSpPr>
        <p:spPr>
          <a:xfrm>
            <a:off x="6800573" y="1923703"/>
            <a:ext cx="4458485" cy="823912"/>
          </a:xfrm>
        </p:spPr>
        <p:txBody>
          <a:bodyPr>
            <a:noAutofit/>
          </a:bodyPr>
          <a:lstStyle/>
          <a:p>
            <a:r>
              <a:rPr kumimoji="1" lang="zh-CN" altLang="en-US" dirty="0">
                <a:latin typeface="SimSun" panose="02010600030101010101" pitchFamily="2" charset="-122"/>
                <a:ea typeface="SimSun" panose="02010600030101010101" pitchFamily="2" charset="-122"/>
              </a:rPr>
              <a:t>多核，多线程，并行化执行：</a:t>
            </a:r>
            <a:endParaRPr kumimoji="1" lang="en-US" altLang="zh-CN" dirty="0">
              <a:latin typeface="SimSun" panose="02010600030101010101" pitchFamily="2" charset="-122"/>
              <a:ea typeface="SimSun" panose="02010600030101010101" pitchFamily="2" charset="-122"/>
            </a:endParaRPr>
          </a:p>
          <a:p>
            <a:r>
              <a:rPr kumimoji="1" lang="zh-CN" altLang="en-US" dirty="0">
                <a:latin typeface="SimSun" panose="02010600030101010101" pitchFamily="2" charset="-122"/>
                <a:ea typeface="SimSun" panose="02010600030101010101" pitchFamily="2" charset="-122"/>
              </a:rPr>
              <a:t>把</a:t>
            </a:r>
            <a:r>
              <a:rPr kumimoji="1" lang="en-US" altLang="zh-CN" dirty="0">
                <a:latin typeface="SimSun" panose="02010600030101010101" pitchFamily="2" charset="-122"/>
                <a:ea typeface="SimSun" panose="02010600030101010101" pitchFamily="2" charset="-122"/>
              </a:rPr>
              <a:t>SP</a:t>
            </a:r>
            <a:r>
              <a:rPr kumimoji="1" lang="zh-CN" altLang="en-US" dirty="0">
                <a:latin typeface="SimSun" panose="02010600030101010101" pitchFamily="2" charset="-122"/>
                <a:ea typeface="SimSun" panose="02010600030101010101" pitchFamily="2" charset="-122"/>
              </a:rPr>
              <a:t>的每条</a:t>
            </a:r>
            <a:r>
              <a:rPr kumimoji="1" lang="en-US" altLang="zh-CN" dirty="0">
                <a:latin typeface="SimSun" panose="02010600030101010101" pitchFamily="2" charset="-122"/>
                <a:ea typeface="SimSun" panose="02010600030101010101" pitchFamily="2" charset="-122"/>
              </a:rPr>
              <a:t>I</a:t>
            </a:r>
            <a:r>
              <a:rPr kumimoji="1" lang="zh-CN" altLang="en-US" dirty="0">
                <a:latin typeface="SimSun" panose="02010600030101010101" pitchFamily="2" charset="-122"/>
                <a:ea typeface="SimSun" panose="02010600030101010101" pitchFamily="2" charset="-122"/>
              </a:rPr>
              <a:t>多次重复，变为</a:t>
            </a:r>
            <a:r>
              <a:rPr kumimoji="1" lang="en-US" altLang="zh-CN" dirty="0">
                <a:latin typeface="SimSun" panose="02010600030101010101" pitchFamily="2" charset="-122"/>
                <a:ea typeface="SimSun" panose="02010600030101010101" pitchFamily="2" charset="-122"/>
              </a:rPr>
              <a:t>MIMD</a:t>
            </a:r>
            <a:endParaRPr kumimoji="1" lang="zh-CN" altLang="en-US" dirty="0">
              <a:latin typeface="SimSun" panose="02010600030101010101" pitchFamily="2" charset="-122"/>
              <a:ea typeface="SimSun" panose="02010600030101010101" pitchFamily="2" charset="-122"/>
            </a:endParaRPr>
          </a:p>
        </p:txBody>
      </p:sp>
      <p:grpSp>
        <p:nvGrpSpPr>
          <p:cNvPr id="49" name="组合 48">
            <a:extLst>
              <a:ext uri="{FF2B5EF4-FFF2-40B4-BE49-F238E27FC236}">
                <a16:creationId xmlns:a16="http://schemas.microsoft.com/office/drawing/2014/main" id="{8266B0E0-0071-2E49-A3B0-4E1679698CF8}"/>
              </a:ext>
            </a:extLst>
          </p:cNvPr>
          <p:cNvGrpSpPr/>
          <p:nvPr/>
        </p:nvGrpSpPr>
        <p:grpSpPr>
          <a:xfrm>
            <a:off x="4359322" y="3343276"/>
            <a:ext cx="1012778" cy="3013738"/>
            <a:chOff x="6943287" y="3342614"/>
            <a:chExt cx="1012778" cy="3013738"/>
          </a:xfrm>
        </p:grpSpPr>
        <p:grpSp>
          <p:nvGrpSpPr>
            <p:cNvPr id="50" name="组合 49">
              <a:extLst>
                <a:ext uri="{FF2B5EF4-FFF2-40B4-BE49-F238E27FC236}">
                  <a16:creationId xmlns:a16="http://schemas.microsoft.com/office/drawing/2014/main" id="{774316B4-DF22-634F-BDA4-2E5EDEC24651}"/>
                </a:ext>
              </a:extLst>
            </p:cNvPr>
            <p:cNvGrpSpPr/>
            <p:nvPr/>
          </p:nvGrpSpPr>
          <p:grpSpPr>
            <a:xfrm>
              <a:off x="6998840" y="3858232"/>
              <a:ext cx="914400" cy="2224516"/>
              <a:chOff x="6998840" y="3858232"/>
              <a:chExt cx="914400" cy="2224516"/>
            </a:xfrm>
          </p:grpSpPr>
          <p:sp>
            <p:nvSpPr>
              <p:cNvPr id="54" name="矩形 53">
                <a:extLst>
                  <a:ext uri="{FF2B5EF4-FFF2-40B4-BE49-F238E27FC236}">
                    <a16:creationId xmlns:a16="http://schemas.microsoft.com/office/drawing/2014/main" id="{8DF8B4F9-AD44-E94A-8E9B-31ABFC3733EB}"/>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600" dirty="0">
                    <a:solidFill>
                      <a:sysClr val="windowText" lastClr="000000"/>
                    </a:solidFill>
                  </a:rPr>
                  <a:t>pipeline</a:t>
                </a:r>
                <a:endParaRPr kumimoji="1" lang="zh-CN" altLang="en-US" sz="1600" dirty="0">
                  <a:solidFill>
                    <a:sysClr val="windowText" lastClr="000000"/>
                  </a:solidFill>
                </a:endParaRPr>
              </a:p>
            </p:txBody>
          </p:sp>
          <p:grpSp>
            <p:nvGrpSpPr>
              <p:cNvPr id="55" name="组合 54">
                <a:extLst>
                  <a:ext uri="{FF2B5EF4-FFF2-40B4-BE49-F238E27FC236}">
                    <a16:creationId xmlns:a16="http://schemas.microsoft.com/office/drawing/2014/main" id="{09AAA888-DB09-2044-B61A-674D45917DAB}"/>
                  </a:ext>
                </a:extLst>
              </p:cNvPr>
              <p:cNvGrpSpPr/>
              <p:nvPr/>
            </p:nvGrpSpPr>
            <p:grpSpPr>
              <a:xfrm>
                <a:off x="7087725" y="4072720"/>
                <a:ext cx="729095" cy="1615017"/>
                <a:chOff x="6792193" y="3695286"/>
                <a:chExt cx="729095" cy="1615017"/>
              </a:xfrm>
            </p:grpSpPr>
            <p:sp>
              <p:nvSpPr>
                <p:cNvPr id="56" name="矩形 55">
                  <a:extLst>
                    <a:ext uri="{FF2B5EF4-FFF2-40B4-BE49-F238E27FC236}">
                      <a16:creationId xmlns:a16="http://schemas.microsoft.com/office/drawing/2014/main" id="{CE8CE430-280B-6347-93C1-97F32BC89EB5}"/>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57" name="矩形 56">
                  <a:extLst>
                    <a:ext uri="{FF2B5EF4-FFF2-40B4-BE49-F238E27FC236}">
                      <a16:creationId xmlns:a16="http://schemas.microsoft.com/office/drawing/2014/main" id="{FA2CA3CC-48B2-F241-BCE1-31577079DF25}"/>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58" name="矩形 57">
                  <a:extLst>
                    <a:ext uri="{FF2B5EF4-FFF2-40B4-BE49-F238E27FC236}">
                      <a16:creationId xmlns:a16="http://schemas.microsoft.com/office/drawing/2014/main" id="{1A41CE77-9E46-B246-A7FA-6497AB36D5A0}"/>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59" name="直线箭头连接符 58">
                  <a:extLst>
                    <a:ext uri="{FF2B5EF4-FFF2-40B4-BE49-F238E27FC236}">
                      <a16:creationId xmlns:a16="http://schemas.microsoft.com/office/drawing/2014/main" id="{BFE5F9D1-A220-FC46-BC8D-49A503193A34}"/>
                    </a:ext>
                  </a:extLst>
                </p:cNvPr>
                <p:cNvCxnSpPr>
                  <a:cxnSpLocks/>
                  <a:stCxn id="57" idx="2"/>
                  <a:endCxn id="58"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BD7D11F3-6273-1D42-A7D2-FCC7DA1B5D21}"/>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497ECCB4-D4EF-8D4C-BF08-58C8983A4162}"/>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DF6DA423-B6F3-0441-BB74-9F797E4EE1FD}"/>
                    </a:ext>
                  </a:extLst>
                </p:cNvPr>
                <p:cNvCxnSpPr>
                  <a:cxnSpLocks/>
                  <a:stCxn id="56" idx="2"/>
                  <a:endCxn id="57"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51" name="文本框 50">
              <a:extLst>
                <a:ext uri="{FF2B5EF4-FFF2-40B4-BE49-F238E27FC236}">
                  <a16:creationId xmlns:a16="http://schemas.microsoft.com/office/drawing/2014/main" id="{486FA154-0CD1-DE45-BDA7-79786B83B04E}"/>
                </a:ext>
              </a:extLst>
            </p:cNvPr>
            <p:cNvSpPr txBox="1"/>
            <p:nvPr/>
          </p:nvSpPr>
          <p:spPr>
            <a:xfrm>
              <a:off x="6943287" y="3342614"/>
              <a:ext cx="1012778"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addr</a:t>
              </a:r>
              <a:r>
                <a:rPr kumimoji="1" lang="en-US" altLang="zh-CN" sz="1400" dirty="0"/>
                <a:t>)</a:t>
              </a:r>
              <a:endParaRPr kumimoji="1" lang="zh-CN" altLang="en-US" sz="1400" dirty="0"/>
            </a:p>
          </p:txBody>
        </p:sp>
        <p:cxnSp>
          <p:nvCxnSpPr>
            <p:cNvPr id="52" name="直线连接符 51">
              <a:extLst>
                <a:ext uri="{FF2B5EF4-FFF2-40B4-BE49-F238E27FC236}">
                  <a16:creationId xmlns:a16="http://schemas.microsoft.com/office/drawing/2014/main" id="{779390BC-EDDD-BB44-B0E6-118A4EF0B241}"/>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53" name="直线连接符 52">
              <a:extLst>
                <a:ext uri="{FF2B5EF4-FFF2-40B4-BE49-F238E27FC236}">
                  <a16:creationId xmlns:a16="http://schemas.microsoft.com/office/drawing/2014/main" id="{6089D0CF-CE2C-F547-8282-B2C65E6E4B88}"/>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sp>
        <p:nvSpPr>
          <p:cNvPr id="63" name="矩形 62">
            <a:extLst>
              <a:ext uri="{FF2B5EF4-FFF2-40B4-BE49-F238E27FC236}">
                <a16:creationId xmlns:a16="http://schemas.microsoft.com/office/drawing/2014/main" id="{FA821FCB-141B-A44E-819B-718A4B5AECCF}"/>
              </a:ext>
            </a:extLst>
          </p:cNvPr>
          <p:cNvSpPr/>
          <p:nvPr/>
        </p:nvSpPr>
        <p:spPr>
          <a:xfrm>
            <a:off x="1840200" y="4281087"/>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64" name="矩形 63">
            <a:extLst>
              <a:ext uri="{FF2B5EF4-FFF2-40B4-BE49-F238E27FC236}">
                <a16:creationId xmlns:a16="http://schemas.microsoft.com/office/drawing/2014/main" id="{9B8568F9-5A18-8242-A5E1-9298D65FB186}"/>
              </a:ext>
            </a:extLst>
          </p:cNvPr>
          <p:cNvSpPr/>
          <p:nvPr/>
        </p:nvSpPr>
        <p:spPr>
          <a:xfrm>
            <a:off x="2545050" y="4281086"/>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65" name="矩形 64">
            <a:extLst>
              <a:ext uri="{FF2B5EF4-FFF2-40B4-BE49-F238E27FC236}">
                <a16:creationId xmlns:a16="http://schemas.microsoft.com/office/drawing/2014/main" id="{A1DE24C2-3A33-B445-B603-5F164C659814}"/>
              </a:ext>
            </a:extLst>
          </p:cNvPr>
          <p:cNvSpPr/>
          <p:nvPr/>
        </p:nvSpPr>
        <p:spPr>
          <a:xfrm>
            <a:off x="3249900" y="4281085"/>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67" name="矩形 66">
            <a:extLst>
              <a:ext uri="{FF2B5EF4-FFF2-40B4-BE49-F238E27FC236}">
                <a16:creationId xmlns:a16="http://schemas.microsoft.com/office/drawing/2014/main" id="{43972B6F-50F3-5C47-806E-993684D766D7}"/>
              </a:ext>
            </a:extLst>
          </p:cNvPr>
          <p:cNvSpPr/>
          <p:nvPr/>
        </p:nvSpPr>
        <p:spPr>
          <a:xfrm>
            <a:off x="392400" y="4281087"/>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75" name="矩形 74">
            <a:extLst>
              <a:ext uri="{FF2B5EF4-FFF2-40B4-BE49-F238E27FC236}">
                <a16:creationId xmlns:a16="http://schemas.microsoft.com/office/drawing/2014/main" id="{CECC9D52-836D-4C47-9265-692D84346180}"/>
              </a:ext>
            </a:extLst>
          </p:cNvPr>
          <p:cNvSpPr/>
          <p:nvPr/>
        </p:nvSpPr>
        <p:spPr>
          <a:xfrm>
            <a:off x="1835037" y="3923895"/>
            <a:ext cx="710011" cy="35718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77" name="矩形 76">
            <a:extLst>
              <a:ext uri="{FF2B5EF4-FFF2-40B4-BE49-F238E27FC236}">
                <a16:creationId xmlns:a16="http://schemas.microsoft.com/office/drawing/2014/main" id="{3FB775A2-EBE2-AE48-8B8E-8B66D536DC47}"/>
              </a:ext>
            </a:extLst>
          </p:cNvPr>
          <p:cNvSpPr/>
          <p:nvPr/>
        </p:nvSpPr>
        <p:spPr>
          <a:xfrm>
            <a:off x="2539889" y="3923895"/>
            <a:ext cx="710011" cy="35718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78" name="矩形 77">
            <a:extLst>
              <a:ext uri="{FF2B5EF4-FFF2-40B4-BE49-F238E27FC236}">
                <a16:creationId xmlns:a16="http://schemas.microsoft.com/office/drawing/2014/main" id="{611CFF0E-38E8-C143-B374-575096432BA8}"/>
              </a:ext>
            </a:extLst>
          </p:cNvPr>
          <p:cNvSpPr/>
          <p:nvPr/>
        </p:nvSpPr>
        <p:spPr>
          <a:xfrm>
            <a:off x="3244739" y="3923895"/>
            <a:ext cx="710011" cy="35718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cxnSp>
        <p:nvCxnSpPr>
          <p:cNvPr id="80" name="肘形连接符 79">
            <a:extLst>
              <a:ext uri="{FF2B5EF4-FFF2-40B4-BE49-F238E27FC236}">
                <a16:creationId xmlns:a16="http://schemas.microsoft.com/office/drawing/2014/main" id="{D14C07C1-6E1A-E94D-8F62-D03A06BF1D64}"/>
              </a:ext>
            </a:extLst>
          </p:cNvPr>
          <p:cNvCxnSpPr>
            <a:stCxn id="67" idx="0"/>
            <a:endCxn id="75" idx="1"/>
          </p:cNvCxnSpPr>
          <p:nvPr/>
        </p:nvCxnSpPr>
        <p:spPr>
          <a:xfrm rot="5400000" flipH="1" flipV="1">
            <a:off x="1253020" y="3699071"/>
            <a:ext cx="178597" cy="985437"/>
          </a:xfrm>
          <a:prstGeom prst="bentConnector2">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82" name="矩形 81">
            <a:extLst>
              <a:ext uri="{FF2B5EF4-FFF2-40B4-BE49-F238E27FC236}">
                <a16:creationId xmlns:a16="http://schemas.microsoft.com/office/drawing/2014/main" id="{152DE99A-2CA1-A843-9F6F-4B23AF236EAE}"/>
              </a:ext>
            </a:extLst>
          </p:cNvPr>
          <p:cNvSpPr/>
          <p:nvPr/>
        </p:nvSpPr>
        <p:spPr>
          <a:xfrm>
            <a:off x="1679636" y="3697817"/>
            <a:ext cx="988876" cy="116653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4" name="肘形连接符 83">
            <a:extLst>
              <a:ext uri="{FF2B5EF4-FFF2-40B4-BE49-F238E27FC236}">
                <a16:creationId xmlns:a16="http://schemas.microsoft.com/office/drawing/2014/main" id="{0BFC9AE8-356D-A648-83CE-156A697545BB}"/>
              </a:ext>
            </a:extLst>
          </p:cNvPr>
          <p:cNvCxnSpPr>
            <a:cxnSpLocks/>
            <a:stCxn id="82" idx="0"/>
            <a:endCxn id="51" idx="0"/>
          </p:cNvCxnSpPr>
          <p:nvPr/>
        </p:nvCxnSpPr>
        <p:spPr>
          <a:xfrm rot="5400000" flipH="1" flipV="1">
            <a:off x="3342622" y="2174729"/>
            <a:ext cx="354541" cy="2691637"/>
          </a:xfrm>
          <a:prstGeom prst="bentConnector3">
            <a:avLst>
              <a:gd name="adj1" fmla="val 1644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C8057AAD-08C2-C643-98C9-F0B404DE9461}"/>
              </a:ext>
            </a:extLst>
          </p:cNvPr>
          <p:cNvGrpSpPr/>
          <p:nvPr/>
        </p:nvGrpSpPr>
        <p:grpSpPr>
          <a:xfrm>
            <a:off x="9837082" y="3343279"/>
            <a:ext cx="1928365" cy="3013738"/>
            <a:chOff x="8987940" y="3282742"/>
            <a:chExt cx="1928365" cy="3013738"/>
          </a:xfrm>
        </p:grpSpPr>
        <p:grpSp>
          <p:nvGrpSpPr>
            <p:cNvPr id="88" name="组合 87">
              <a:extLst>
                <a:ext uri="{FF2B5EF4-FFF2-40B4-BE49-F238E27FC236}">
                  <a16:creationId xmlns:a16="http://schemas.microsoft.com/office/drawing/2014/main" id="{6EEFB040-0588-C345-BF62-3EC0D67C98E1}"/>
                </a:ext>
              </a:extLst>
            </p:cNvPr>
            <p:cNvGrpSpPr/>
            <p:nvPr/>
          </p:nvGrpSpPr>
          <p:grpSpPr>
            <a:xfrm>
              <a:off x="8987940" y="3282742"/>
              <a:ext cx="1012778" cy="3013738"/>
              <a:chOff x="6943287" y="3342614"/>
              <a:chExt cx="1012778" cy="3013738"/>
            </a:xfrm>
          </p:grpSpPr>
          <p:grpSp>
            <p:nvGrpSpPr>
              <p:cNvPr id="103" name="组合 102">
                <a:extLst>
                  <a:ext uri="{FF2B5EF4-FFF2-40B4-BE49-F238E27FC236}">
                    <a16:creationId xmlns:a16="http://schemas.microsoft.com/office/drawing/2014/main" id="{F72E785E-675A-D64E-A283-FDB216A34487}"/>
                  </a:ext>
                </a:extLst>
              </p:cNvPr>
              <p:cNvGrpSpPr/>
              <p:nvPr/>
            </p:nvGrpSpPr>
            <p:grpSpPr>
              <a:xfrm>
                <a:off x="6998840" y="3858232"/>
                <a:ext cx="914400" cy="2224516"/>
                <a:chOff x="6998840" y="3858232"/>
                <a:chExt cx="914400" cy="2224516"/>
              </a:xfrm>
            </p:grpSpPr>
            <p:sp>
              <p:nvSpPr>
                <p:cNvPr id="107" name="矩形 106">
                  <a:extLst>
                    <a:ext uri="{FF2B5EF4-FFF2-40B4-BE49-F238E27FC236}">
                      <a16:creationId xmlns:a16="http://schemas.microsoft.com/office/drawing/2014/main" id="{96F7CDBA-7774-2145-ADDB-52061A49E738}"/>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600" dirty="0">
                      <a:solidFill>
                        <a:sysClr val="windowText" lastClr="000000"/>
                      </a:solidFill>
                    </a:rPr>
                    <a:t>pipeline</a:t>
                  </a:r>
                  <a:endParaRPr kumimoji="1" lang="zh-CN" altLang="en-US" sz="1600" dirty="0">
                    <a:solidFill>
                      <a:sysClr val="windowText" lastClr="000000"/>
                    </a:solidFill>
                  </a:endParaRPr>
                </a:p>
              </p:txBody>
            </p:sp>
            <p:grpSp>
              <p:nvGrpSpPr>
                <p:cNvPr id="108" name="组合 107">
                  <a:extLst>
                    <a:ext uri="{FF2B5EF4-FFF2-40B4-BE49-F238E27FC236}">
                      <a16:creationId xmlns:a16="http://schemas.microsoft.com/office/drawing/2014/main" id="{D3321401-6627-E14F-AEEF-318155A7F46E}"/>
                    </a:ext>
                  </a:extLst>
                </p:cNvPr>
                <p:cNvGrpSpPr/>
                <p:nvPr/>
              </p:nvGrpSpPr>
              <p:grpSpPr>
                <a:xfrm>
                  <a:off x="7087725" y="4072720"/>
                  <a:ext cx="729095" cy="1615017"/>
                  <a:chOff x="6792193" y="3695286"/>
                  <a:chExt cx="729095" cy="1615017"/>
                </a:xfrm>
              </p:grpSpPr>
              <p:sp>
                <p:nvSpPr>
                  <p:cNvPr id="109" name="矩形 108">
                    <a:extLst>
                      <a:ext uri="{FF2B5EF4-FFF2-40B4-BE49-F238E27FC236}">
                        <a16:creationId xmlns:a16="http://schemas.microsoft.com/office/drawing/2014/main" id="{B90B55B2-A230-FB4A-9901-408B72E08417}"/>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10" name="矩形 109">
                    <a:extLst>
                      <a:ext uri="{FF2B5EF4-FFF2-40B4-BE49-F238E27FC236}">
                        <a16:creationId xmlns:a16="http://schemas.microsoft.com/office/drawing/2014/main" id="{A182377C-9553-EE4C-BFF5-AE60C55BD67C}"/>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11" name="矩形 110">
                    <a:extLst>
                      <a:ext uri="{FF2B5EF4-FFF2-40B4-BE49-F238E27FC236}">
                        <a16:creationId xmlns:a16="http://schemas.microsoft.com/office/drawing/2014/main" id="{049B1FF2-08A3-0146-8D44-1D2B6A51E85B}"/>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112" name="直线箭头连接符 111">
                    <a:extLst>
                      <a:ext uri="{FF2B5EF4-FFF2-40B4-BE49-F238E27FC236}">
                        <a16:creationId xmlns:a16="http://schemas.microsoft.com/office/drawing/2014/main" id="{5BF0A329-AA0B-8847-99AC-D730E1D00620}"/>
                      </a:ext>
                    </a:extLst>
                  </p:cNvPr>
                  <p:cNvCxnSpPr>
                    <a:cxnSpLocks/>
                    <a:stCxn id="109" idx="2"/>
                    <a:endCxn id="110"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29FDE31B-C7EA-5840-8001-E2C0FE9FA01A}"/>
                      </a:ext>
                    </a:extLst>
                  </p:cNvPr>
                  <p:cNvCxnSpPr>
                    <a:cxnSpLocks/>
                    <a:stCxn id="110" idx="2"/>
                    <a:endCxn id="111"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875086C9-1232-7F40-86F2-AE293C94B502}"/>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E7D16C86-2C6A-5445-90F3-A88AEB7D2F21}"/>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104" name="文本框 103">
                <a:extLst>
                  <a:ext uri="{FF2B5EF4-FFF2-40B4-BE49-F238E27FC236}">
                    <a16:creationId xmlns:a16="http://schemas.microsoft.com/office/drawing/2014/main" id="{8E47F032-70DE-D24F-95B6-DCB9481E3FEC}"/>
                  </a:ext>
                </a:extLst>
              </p:cNvPr>
              <p:cNvSpPr txBox="1"/>
              <p:nvPr/>
            </p:nvSpPr>
            <p:spPr>
              <a:xfrm>
                <a:off x="6943287" y="3342614"/>
                <a:ext cx="1012778"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addr</a:t>
                </a:r>
                <a:r>
                  <a:rPr kumimoji="1" lang="en-US" altLang="zh-CN" sz="1400" dirty="0"/>
                  <a:t>)</a:t>
                </a:r>
                <a:endParaRPr kumimoji="1" lang="zh-CN" altLang="en-US" sz="1400" dirty="0"/>
              </a:p>
            </p:txBody>
          </p:sp>
          <p:cxnSp>
            <p:nvCxnSpPr>
              <p:cNvPr id="105" name="直线连接符 104">
                <a:extLst>
                  <a:ext uri="{FF2B5EF4-FFF2-40B4-BE49-F238E27FC236}">
                    <a16:creationId xmlns:a16="http://schemas.microsoft.com/office/drawing/2014/main" id="{B08A82F0-D818-FF4A-AC69-AA2F8D1875BC}"/>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106" name="直线连接符 105">
                <a:extLst>
                  <a:ext uri="{FF2B5EF4-FFF2-40B4-BE49-F238E27FC236}">
                    <a16:creationId xmlns:a16="http://schemas.microsoft.com/office/drawing/2014/main" id="{4F57B109-830E-264C-BD27-DB7A628581C7}"/>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nvGrpSpPr>
            <p:cNvPr id="89" name="组合 88">
              <a:extLst>
                <a:ext uri="{FF2B5EF4-FFF2-40B4-BE49-F238E27FC236}">
                  <a16:creationId xmlns:a16="http://schemas.microsoft.com/office/drawing/2014/main" id="{2B09B5B5-A97B-1847-86C6-71AF77A7289C}"/>
                </a:ext>
              </a:extLst>
            </p:cNvPr>
            <p:cNvGrpSpPr/>
            <p:nvPr/>
          </p:nvGrpSpPr>
          <p:grpSpPr>
            <a:xfrm>
              <a:off x="9903527" y="3282742"/>
              <a:ext cx="1012778" cy="3013738"/>
              <a:chOff x="6943287" y="3342614"/>
              <a:chExt cx="1012778" cy="3013738"/>
            </a:xfrm>
          </p:grpSpPr>
          <p:grpSp>
            <p:nvGrpSpPr>
              <p:cNvPr id="90" name="组合 89">
                <a:extLst>
                  <a:ext uri="{FF2B5EF4-FFF2-40B4-BE49-F238E27FC236}">
                    <a16:creationId xmlns:a16="http://schemas.microsoft.com/office/drawing/2014/main" id="{C7329014-5B9A-7A41-ACC4-513A55433A70}"/>
                  </a:ext>
                </a:extLst>
              </p:cNvPr>
              <p:cNvGrpSpPr/>
              <p:nvPr/>
            </p:nvGrpSpPr>
            <p:grpSpPr>
              <a:xfrm>
                <a:off x="6998840" y="3858232"/>
                <a:ext cx="914400" cy="2224516"/>
                <a:chOff x="6998840" y="3858232"/>
                <a:chExt cx="914400" cy="2224516"/>
              </a:xfrm>
            </p:grpSpPr>
            <p:sp>
              <p:nvSpPr>
                <p:cNvPr id="94" name="矩形 93">
                  <a:extLst>
                    <a:ext uri="{FF2B5EF4-FFF2-40B4-BE49-F238E27FC236}">
                      <a16:creationId xmlns:a16="http://schemas.microsoft.com/office/drawing/2014/main" id="{D75BFDAA-1FFC-BD48-A30B-BCDAF2EAA2F0}"/>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600" dirty="0">
                      <a:solidFill>
                        <a:sysClr val="windowText" lastClr="000000"/>
                      </a:solidFill>
                    </a:rPr>
                    <a:t>pipeline</a:t>
                  </a:r>
                  <a:endParaRPr kumimoji="1" lang="zh-CN" altLang="en-US" sz="1600" dirty="0">
                    <a:solidFill>
                      <a:sysClr val="windowText" lastClr="000000"/>
                    </a:solidFill>
                  </a:endParaRPr>
                </a:p>
              </p:txBody>
            </p:sp>
            <p:grpSp>
              <p:nvGrpSpPr>
                <p:cNvPr id="95" name="组合 94">
                  <a:extLst>
                    <a:ext uri="{FF2B5EF4-FFF2-40B4-BE49-F238E27FC236}">
                      <a16:creationId xmlns:a16="http://schemas.microsoft.com/office/drawing/2014/main" id="{6270C5E5-CC1B-2449-B937-6A9D9CB66E44}"/>
                    </a:ext>
                  </a:extLst>
                </p:cNvPr>
                <p:cNvGrpSpPr/>
                <p:nvPr/>
              </p:nvGrpSpPr>
              <p:grpSpPr>
                <a:xfrm>
                  <a:off x="7087725" y="4072720"/>
                  <a:ext cx="729095" cy="1615017"/>
                  <a:chOff x="6792193" y="3695286"/>
                  <a:chExt cx="729095" cy="1615017"/>
                </a:xfrm>
              </p:grpSpPr>
              <p:sp>
                <p:nvSpPr>
                  <p:cNvPr id="96" name="矩形 95">
                    <a:extLst>
                      <a:ext uri="{FF2B5EF4-FFF2-40B4-BE49-F238E27FC236}">
                        <a16:creationId xmlns:a16="http://schemas.microsoft.com/office/drawing/2014/main" id="{5E2F2053-5F8C-5C4F-B50C-C8BB56AE0EF0}"/>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97" name="矩形 96">
                    <a:extLst>
                      <a:ext uri="{FF2B5EF4-FFF2-40B4-BE49-F238E27FC236}">
                        <a16:creationId xmlns:a16="http://schemas.microsoft.com/office/drawing/2014/main" id="{C147403F-213A-2C46-9BE4-E05FA7FAE18C}"/>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98" name="矩形 97">
                    <a:extLst>
                      <a:ext uri="{FF2B5EF4-FFF2-40B4-BE49-F238E27FC236}">
                        <a16:creationId xmlns:a16="http://schemas.microsoft.com/office/drawing/2014/main" id="{865275C7-5839-984A-80F0-CB66CAA5F746}"/>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99" name="直线箭头连接符 98">
                    <a:extLst>
                      <a:ext uri="{FF2B5EF4-FFF2-40B4-BE49-F238E27FC236}">
                        <a16:creationId xmlns:a16="http://schemas.microsoft.com/office/drawing/2014/main" id="{03387D2D-6ED5-B447-8FB9-2E82927F3251}"/>
                      </a:ext>
                    </a:extLst>
                  </p:cNvPr>
                  <p:cNvCxnSpPr>
                    <a:cxnSpLocks/>
                    <a:stCxn id="96" idx="2"/>
                    <a:endCxn id="97"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81407C07-D7D6-E34D-A95A-05933F4BA8ED}"/>
                      </a:ext>
                    </a:extLst>
                  </p:cNvPr>
                  <p:cNvCxnSpPr>
                    <a:cxnSpLocks/>
                    <a:stCxn id="97" idx="2"/>
                    <a:endCxn id="98"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98B8B81F-7F55-F44F-838D-602B11AF2599}"/>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C9F6E76C-7432-FB46-A35C-1169F919EDE1}"/>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91" name="文本框 90">
                <a:extLst>
                  <a:ext uri="{FF2B5EF4-FFF2-40B4-BE49-F238E27FC236}">
                    <a16:creationId xmlns:a16="http://schemas.microsoft.com/office/drawing/2014/main" id="{89D92412-B209-6F40-9345-87780FD0810D}"/>
                  </a:ext>
                </a:extLst>
              </p:cNvPr>
              <p:cNvSpPr txBox="1"/>
              <p:nvPr/>
            </p:nvSpPr>
            <p:spPr>
              <a:xfrm>
                <a:off x="6943287" y="3342614"/>
                <a:ext cx="1012778"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addr</a:t>
                </a:r>
                <a:r>
                  <a:rPr kumimoji="1" lang="en-US" altLang="zh-CN" sz="1400" dirty="0"/>
                  <a:t>)</a:t>
                </a:r>
                <a:endParaRPr kumimoji="1" lang="zh-CN" altLang="en-US" sz="1400" dirty="0"/>
              </a:p>
            </p:txBody>
          </p:sp>
          <p:cxnSp>
            <p:nvCxnSpPr>
              <p:cNvPr id="92" name="直线连接符 91">
                <a:extLst>
                  <a:ext uri="{FF2B5EF4-FFF2-40B4-BE49-F238E27FC236}">
                    <a16:creationId xmlns:a16="http://schemas.microsoft.com/office/drawing/2014/main" id="{BA1780F2-9E0F-8546-80A1-56F94D3AFCF3}"/>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93" name="直线连接符 92">
                <a:extLst>
                  <a:ext uri="{FF2B5EF4-FFF2-40B4-BE49-F238E27FC236}">
                    <a16:creationId xmlns:a16="http://schemas.microsoft.com/office/drawing/2014/main" id="{2056DEB4-18D6-4940-A76E-B8DE891E6820}"/>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sp>
        <p:nvSpPr>
          <p:cNvPr id="116" name="矩形 115">
            <a:extLst>
              <a:ext uri="{FF2B5EF4-FFF2-40B4-BE49-F238E27FC236}">
                <a16:creationId xmlns:a16="http://schemas.microsoft.com/office/drawing/2014/main" id="{4CC841F9-885F-AB43-9AA6-3C62EC410E30}"/>
              </a:ext>
            </a:extLst>
          </p:cNvPr>
          <p:cNvSpPr/>
          <p:nvPr/>
        </p:nvSpPr>
        <p:spPr>
          <a:xfrm>
            <a:off x="7333973" y="4281087"/>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17" name="矩形 116">
            <a:extLst>
              <a:ext uri="{FF2B5EF4-FFF2-40B4-BE49-F238E27FC236}">
                <a16:creationId xmlns:a16="http://schemas.microsoft.com/office/drawing/2014/main" id="{75FFB41E-F4B3-9C4F-B59F-F22944100A9E}"/>
              </a:ext>
            </a:extLst>
          </p:cNvPr>
          <p:cNvSpPr/>
          <p:nvPr/>
        </p:nvSpPr>
        <p:spPr>
          <a:xfrm>
            <a:off x="8038823" y="4281086"/>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18" name="矩形 117">
            <a:extLst>
              <a:ext uri="{FF2B5EF4-FFF2-40B4-BE49-F238E27FC236}">
                <a16:creationId xmlns:a16="http://schemas.microsoft.com/office/drawing/2014/main" id="{F0C27A81-5599-254D-B2AD-EE7DC6237D3A}"/>
              </a:ext>
            </a:extLst>
          </p:cNvPr>
          <p:cNvSpPr/>
          <p:nvPr/>
        </p:nvSpPr>
        <p:spPr>
          <a:xfrm>
            <a:off x="8743673" y="4281085"/>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19" name="矩形 118">
            <a:extLst>
              <a:ext uri="{FF2B5EF4-FFF2-40B4-BE49-F238E27FC236}">
                <a16:creationId xmlns:a16="http://schemas.microsoft.com/office/drawing/2014/main" id="{FDBFF03E-3AD0-C744-AED1-E2B08569C6E9}"/>
              </a:ext>
            </a:extLst>
          </p:cNvPr>
          <p:cNvSpPr/>
          <p:nvPr/>
        </p:nvSpPr>
        <p:spPr>
          <a:xfrm>
            <a:off x="5886173" y="4281087"/>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20" name="矩形 119">
            <a:extLst>
              <a:ext uri="{FF2B5EF4-FFF2-40B4-BE49-F238E27FC236}">
                <a16:creationId xmlns:a16="http://schemas.microsoft.com/office/drawing/2014/main" id="{EA14AE52-FE8D-7D41-B386-AA7ACB176788}"/>
              </a:ext>
            </a:extLst>
          </p:cNvPr>
          <p:cNvSpPr/>
          <p:nvPr/>
        </p:nvSpPr>
        <p:spPr>
          <a:xfrm>
            <a:off x="7328810" y="3923895"/>
            <a:ext cx="710011" cy="35718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21" name="矩形 120">
            <a:extLst>
              <a:ext uri="{FF2B5EF4-FFF2-40B4-BE49-F238E27FC236}">
                <a16:creationId xmlns:a16="http://schemas.microsoft.com/office/drawing/2014/main" id="{6C0333D1-17AF-A94D-A896-5246ED1300AF}"/>
              </a:ext>
            </a:extLst>
          </p:cNvPr>
          <p:cNvSpPr/>
          <p:nvPr/>
        </p:nvSpPr>
        <p:spPr>
          <a:xfrm>
            <a:off x="8033662" y="3923895"/>
            <a:ext cx="710011" cy="35718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22" name="矩形 121">
            <a:extLst>
              <a:ext uri="{FF2B5EF4-FFF2-40B4-BE49-F238E27FC236}">
                <a16:creationId xmlns:a16="http://schemas.microsoft.com/office/drawing/2014/main" id="{14C21BA8-F92F-CA4E-975B-B38C37A4AD7D}"/>
              </a:ext>
            </a:extLst>
          </p:cNvPr>
          <p:cNvSpPr/>
          <p:nvPr/>
        </p:nvSpPr>
        <p:spPr>
          <a:xfrm>
            <a:off x="8738512" y="3923895"/>
            <a:ext cx="710011" cy="35718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cxnSp>
        <p:nvCxnSpPr>
          <p:cNvPr id="123" name="肘形连接符 122">
            <a:extLst>
              <a:ext uri="{FF2B5EF4-FFF2-40B4-BE49-F238E27FC236}">
                <a16:creationId xmlns:a16="http://schemas.microsoft.com/office/drawing/2014/main" id="{628A83A0-7D87-764E-9DC6-44FDF66812E9}"/>
              </a:ext>
            </a:extLst>
          </p:cNvPr>
          <p:cNvCxnSpPr>
            <a:stCxn id="119" idx="0"/>
            <a:endCxn id="120" idx="1"/>
          </p:cNvCxnSpPr>
          <p:nvPr/>
        </p:nvCxnSpPr>
        <p:spPr>
          <a:xfrm rot="5400000" flipH="1" flipV="1">
            <a:off x="6746793" y="3699071"/>
            <a:ext cx="178597" cy="985437"/>
          </a:xfrm>
          <a:prstGeom prst="bentConnector2">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124" name="矩形 123">
            <a:extLst>
              <a:ext uri="{FF2B5EF4-FFF2-40B4-BE49-F238E27FC236}">
                <a16:creationId xmlns:a16="http://schemas.microsoft.com/office/drawing/2014/main" id="{AC156932-0B3C-E647-BF5F-4E5666868D69}"/>
              </a:ext>
            </a:extLst>
          </p:cNvPr>
          <p:cNvSpPr/>
          <p:nvPr/>
        </p:nvSpPr>
        <p:spPr>
          <a:xfrm>
            <a:off x="7173409" y="3697817"/>
            <a:ext cx="979992" cy="116653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5" name="肘形连接符 124">
            <a:extLst>
              <a:ext uri="{FF2B5EF4-FFF2-40B4-BE49-F238E27FC236}">
                <a16:creationId xmlns:a16="http://schemas.microsoft.com/office/drawing/2014/main" id="{4EB17061-8E72-4648-8266-EF67C6761693}"/>
              </a:ext>
            </a:extLst>
          </p:cNvPr>
          <p:cNvCxnSpPr>
            <a:cxnSpLocks/>
            <a:stCxn id="124" idx="0"/>
            <a:endCxn id="104" idx="0"/>
          </p:cNvCxnSpPr>
          <p:nvPr/>
        </p:nvCxnSpPr>
        <p:spPr>
          <a:xfrm rot="5400000" flipH="1" flipV="1">
            <a:off x="8826169" y="2180515"/>
            <a:ext cx="354538" cy="2680066"/>
          </a:xfrm>
          <a:prstGeom prst="bentConnector3">
            <a:avLst>
              <a:gd name="adj1" fmla="val 1644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a:extLst>
              <a:ext uri="{FF2B5EF4-FFF2-40B4-BE49-F238E27FC236}">
                <a16:creationId xmlns:a16="http://schemas.microsoft.com/office/drawing/2014/main" id="{F79646CB-B314-0F4C-8DED-14B5956EAB0D}"/>
              </a:ext>
            </a:extLst>
          </p:cNvPr>
          <p:cNvCxnSpPr>
            <a:cxnSpLocks/>
            <a:stCxn id="139" idx="0"/>
            <a:endCxn id="91" idx="0"/>
          </p:cNvCxnSpPr>
          <p:nvPr/>
        </p:nvCxnSpPr>
        <p:spPr>
          <a:xfrm rot="5400000" flipH="1" flipV="1">
            <a:off x="9708718" y="2054547"/>
            <a:ext cx="261607" cy="2839073"/>
          </a:xfrm>
          <a:prstGeom prst="bentConnector3">
            <a:avLst>
              <a:gd name="adj1" fmla="val 2418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BD945323-E3A5-D54F-8410-512876AEDD29}"/>
              </a:ext>
            </a:extLst>
          </p:cNvPr>
          <p:cNvCxnSpPr/>
          <p:nvPr/>
        </p:nvCxnSpPr>
        <p:spPr>
          <a:xfrm>
            <a:off x="2909455" y="4864351"/>
            <a:ext cx="104529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EBDAE3A9-6542-D947-A8B9-6EB4F699B80B}"/>
              </a:ext>
            </a:extLst>
          </p:cNvPr>
          <p:cNvSpPr/>
          <p:nvPr/>
        </p:nvSpPr>
        <p:spPr>
          <a:xfrm>
            <a:off x="7929989" y="3604886"/>
            <a:ext cx="979992" cy="116653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a:extLst>
              <a:ext uri="{FF2B5EF4-FFF2-40B4-BE49-F238E27FC236}">
                <a16:creationId xmlns:a16="http://schemas.microsoft.com/office/drawing/2014/main" id="{82432B3D-89EB-C244-8039-AC3F5BA2945B}"/>
              </a:ext>
            </a:extLst>
          </p:cNvPr>
          <p:cNvSpPr txBox="1"/>
          <p:nvPr/>
        </p:nvSpPr>
        <p:spPr>
          <a:xfrm>
            <a:off x="3138080" y="4857055"/>
            <a:ext cx="543739" cy="307777"/>
          </a:xfrm>
          <a:prstGeom prst="rect">
            <a:avLst/>
          </a:prstGeom>
          <a:noFill/>
        </p:spPr>
        <p:txBody>
          <a:bodyPr wrap="none" rtlCol="0">
            <a:spAutoFit/>
          </a:bodyPr>
          <a:lstStyle/>
          <a:p>
            <a:r>
              <a:rPr kumimoji="1" lang="zh-CN" altLang="en-US" sz="1400" dirty="0"/>
              <a:t>排队</a:t>
            </a:r>
          </a:p>
        </p:txBody>
      </p:sp>
      <p:sp>
        <p:nvSpPr>
          <p:cNvPr id="151" name="矩形 150">
            <a:extLst>
              <a:ext uri="{FF2B5EF4-FFF2-40B4-BE49-F238E27FC236}">
                <a16:creationId xmlns:a16="http://schemas.microsoft.com/office/drawing/2014/main" id="{A387A21C-A1F9-724C-ABB2-78ECB0F7D2D6}"/>
              </a:ext>
            </a:extLst>
          </p:cNvPr>
          <p:cNvSpPr/>
          <p:nvPr/>
        </p:nvSpPr>
        <p:spPr>
          <a:xfrm>
            <a:off x="2415199" y="3477470"/>
            <a:ext cx="1569660" cy="923330"/>
          </a:xfrm>
          <a:prstGeom prst="rect">
            <a:avLst/>
          </a:prstGeom>
          <a:noFill/>
        </p:spPr>
        <p:txBody>
          <a:bodyPr wrap="none" lIns="91440" tIns="45720" rIns="91440" bIns="45720">
            <a:spAutoFit/>
          </a:bodyPr>
          <a:lstStyle/>
          <a:p>
            <a:pPr algn="ctr"/>
            <a:r>
              <a:rPr lang="zh-CN" altLang="en-US" sz="5400" b="1" dirty="0">
                <a:ln w="13462">
                  <a:solidFill>
                    <a:schemeClr val="bg1"/>
                  </a:solidFill>
                  <a:prstDash val="solid"/>
                </a:ln>
                <a:solidFill>
                  <a:srgbClr val="C00000"/>
                </a:solidFill>
                <a:effectLst>
                  <a:outerShdw dist="38100" dir="2700000" algn="bl" rotWithShape="0">
                    <a:schemeClr val="accent5"/>
                  </a:outerShdw>
                </a:effectLst>
              </a:rPr>
              <a:t>耗时</a:t>
            </a:r>
            <a:endParaRPr lang="zh-Hans" altLang="en-US" sz="5400" b="1" dirty="0">
              <a:ln w="13462">
                <a:solidFill>
                  <a:schemeClr val="bg1"/>
                </a:solidFill>
                <a:prstDash val="solid"/>
              </a:ln>
              <a:solidFill>
                <a:srgbClr val="C00000"/>
              </a:solidFill>
              <a:effectLst>
                <a:outerShdw dist="38100" dir="2700000" algn="bl" rotWithShape="0">
                  <a:schemeClr val="accent5"/>
                </a:outerShdw>
              </a:effectLst>
            </a:endParaRPr>
          </a:p>
        </p:txBody>
      </p:sp>
      <p:sp>
        <p:nvSpPr>
          <p:cNvPr id="152" name="矩形 151">
            <a:extLst>
              <a:ext uri="{FF2B5EF4-FFF2-40B4-BE49-F238E27FC236}">
                <a16:creationId xmlns:a16="http://schemas.microsoft.com/office/drawing/2014/main" id="{4B46C11B-641B-7B4C-992E-B709422327C9}"/>
              </a:ext>
            </a:extLst>
          </p:cNvPr>
          <p:cNvSpPr/>
          <p:nvPr/>
        </p:nvSpPr>
        <p:spPr>
          <a:xfrm>
            <a:off x="8364516" y="3474083"/>
            <a:ext cx="1569660" cy="923330"/>
          </a:xfrm>
          <a:prstGeom prst="rect">
            <a:avLst/>
          </a:prstGeom>
          <a:noFill/>
        </p:spPr>
        <p:txBody>
          <a:bodyPr wrap="none" lIns="91440" tIns="45720" rIns="91440" bIns="45720">
            <a:spAutoFit/>
          </a:bodyPr>
          <a:lstStyle/>
          <a:p>
            <a:pPr algn="ctr"/>
            <a:r>
              <a:rPr lang="zh-CN" altLang="en-US" sz="5400" b="1" dirty="0">
                <a:ln w="13462">
                  <a:solidFill>
                    <a:schemeClr val="bg1"/>
                  </a:solidFill>
                  <a:prstDash val="solid"/>
                </a:ln>
                <a:solidFill>
                  <a:srgbClr val="C00000"/>
                </a:solidFill>
                <a:effectLst>
                  <a:outerShdw dist="38100" dir="2700000" algn="bl" rotWithShape="0">
                    <a:schemeClr val="accent5"/>
                  </a:outerShdw>
                </a:effectLst>
              </a:rPr>
              <a:t>耗电</a:t>
            </a:r>
            <a:endParaRPr lang="zh-Hans" altLang="en-US" sz="5400" b="1" dirty="0">
              <a:ln w="13462">
                <a:solidFill>
                  <a:schemeClr val="bg1"/>
                </a:solidFill>
                <a:prstDash val="solid"/>
              </a:ln>
              <a:solidFill>
                <a:srgbClr val="C00000"/>
              </a:solidFill>
              <a:effectLst>
                <a:outerShdw dist="38100" dir="2700000" algn="bl" rotWithShape="0">
                  <a:schemeClr val="accent5"/>
                </a:outerShdw>
              </a:effectLst>
            </a:endParaRPr>
          </a:p>
        </p:txBody>
      </p:sp>
    </p:spTree>
    <p:extLst>
      <p:ext uri="{BB962C8B-B14F-4D97-AF65-F5344CB8AC3E}">
        <p14:creationId xmlns:p14="http://schemas.microsoft.com/office/powerpoint/2010/main" val="313833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506994" y="-100011"/>
            <a:ext cx="8496300" cy="936625"/>
          </a:xfrm>
        </p:spPr>
        <p:txBody>
          <a:bodyPr/>
          <a:lstStyle/>
          <a:p>
            <a:pPr algn="l"/>
            <a:r>
              <a:rPr lang="en-US" altLang="zh-CN" b="1" dirty="0">
                <a:ea typeface="楷体_GB2312" pitchFamily="49" charset="-122"/>
              </a:rPr>
              <a:t>GPGPU’s benefits</a:t>
            </a:r>
          </a:p>
        </p:txBody>
      </p:sp>
      <p:sp>
        <p:nvSpPr>
          <p:cNvPr id="315395" name="Rectangle 3"/>
          <p:cNvSpPr>
            <a:spLocks noGrp="1" noChangeArrowheads="1"/>
          </p:cNvSpPr>
          <p:nvPr>
            <p:ph type="body" idx="1"/>
          </p:nvPr>
        </p:nvSpPr>
        <p:spPr>
          <a:xfrm>
            <a:off x="506994" y="1125539"/>
            <a:ext cx="11445520" cy="4941887"/>
          </a:xfrm>
        </p:spPr>
        <p:txBody>
          <a:bodyPr>
            <a:noAutofit/>
          </a:bodyPr>
          <a:lstStyle/>
          <a:p>
            <a:pPr marL="457200" indent="-457200">
              <a:lnSpc>
                <a:spcPct val="80000"/>
              </a:lnSpc>
              <a:spcBef>
                <a:spcPts val="1800"/>
              </a:spcBef>
              <a:buFont typeface="Wingdings" panose="05000000000000000000" pitchFamily="2" charset="2"/>
              <a:buChar char="Ø"/>
            </a:pPr>
            <a:r>
              <a:rPr lang="en-US" altLang="zh-CN" sz="3200" dirty="0"/>
              <a:t>It frees the programmer from possessing intimate knowledge of graphics APIs and GPU architecture.</a:t>
            </a:r>
          </a:p>
          <a:p>
            <a:pPr marL="457200" indent="-457200">
              <a:lnSpc>
                <a:spcPct val="80000"/>
              </a:lnSpc>
              <a:spcBef>
                <a:spcPts val="1800"/>
              </a:spcBef>
              <a:buFont typeface="Wingdings" panose="05000000000000000000" pitchFamily="2" charset="2"/>
              <a:buChar char="Ø"/>
            </a:pPr>
            <a:r>
              <a:rPr lang="en-US" altLang="zh-CN" sz="3200" dirty="0"/>
              <a:t>Problems are not needed to be expressed in terms of vertex coordinates, textures and </a:t>
            </a:r>
            <a:r>
              <a:rPr lang="en-US" altLang="zh-CN" sz="3200" dirty="0" err="1"/>
              <a:t>shader</a:t>
            </a:r>
            <a:r>
              <a:rPr lang="en-US" altLang="zh-CN" sz="3200" dirty="0"/>
              <a:t> programs, greatly decreasing program complexity. </a:t>
            </a:r>
          </a:p>
          <a:p>
            <a:pPr marL="457200" indent="-457200">
              <a:lnSpc>
                <a:spcPct val="80000"/>
              </a:lnSpc>
              <a:spcBef>
                <a:spcPts val="1800"/>
              </a:spcBef>
              <a:buFont typeface="Wingdings" panose="05000000000000000000" pitchFamily="2" charset="2"/>
              <a:buChar char="Ø"/>
            </a:pPr>
            <a:r>
              <a:rPr lang="en-US" altLang="zh-CN" sz="3200" dirty="0"/>
              <a:t>Basic programming features such as random reads and writes to memory are supported, greatly develop the programming model. </a:t>
            </a:r>
          </a:p>
          <a:p>
            <a:pPr marL="457200" indent="-457200">
              <a:lnSpc>
                <a:spcPct val="80000"/>
              </a:lnSpc>
              <a:spcBef>
                <a:spcPts val="1800"/>
              </a:spcBef>
              <a:buFont typeface="Wingdings" panose="05000000000000000000" pitchFamily="2" charset="2"/>
              <a:buChar char="Ø"/>
            </a:pPr>
            <a:r>
              <a:rPr lang="en-US" altLang="zh-CN" sz="3200" dirty="0"/>
              <a:t>The import of double precision support scientific applications on the GPU with high performance.</a:t>
            </a:r>
            <a:endParaRPr lang="en-US" altLang="zh-CN" sz="3200" b="1" dirty="0"/>
          </a:p>
        </p:txBody>
      </p:sp>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50</a:t>
            </a:fld>
            <a:r>
              <a:rPr lang="en-US" altLang="zh-CN"/>
              <a:t>/75</a:t>
            </a:r>
            <a:endParaRPr lang="zh-CN" altLang="en-US" dirty="0"/>
          </a:p>
        </p:txBody>
      </p:sp>
    </p:spTree>
    <p:extLst>
      <p:ext uri="{BB962C8B-B14F-4D97-AF65-F5344CB8AC3E}">
        <p14:creationId xmlns:p14="http://schemas.microsoft.com/office/powerpoint/2010/main" val="2609420248"/>
      </p:ext>
    </p:extLst>
  </p:cSld>
  <p:clrMapOvr>
    <a:masterClrMapping/>
  </p:clrMapOvr>
  <p:transition advTm="31671"/>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46" name="Picture 2" descr="全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435" y="67913"/>
            <a:ext cx="4026835" cy="1975900"/>
          </a:xfrm>
          <a:prstGeom prst="rect">
            <a:avLst/>
          </a:prstGeom>
          <a:noFill/>
          <a:extLst>
            <a:ext uri="{909E8E84-426E-40DD-AFC4-6F175D3DCCD1}">
              <a14:hiddenFill xmlns:a14="http://schemas.microsoft.com/office/drawing/2010/main">
                <a:solidFill>
                  <a:srgbClr val="FFFFFF"/>
                </a:solidFill>
              </a14:hiddenFill>
            </a:ext>
          </a:extLst>
        </p:spPr>
      </p:pic>
      <p:pic>
        <p:nvPicPr>
          <p:cNvPr id="415747" name="Picture 3" descr="c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3352" y="176772"/>
            <a:ext cx="4465637" cy="1817688"/>
          </a:xfrm>
          <a:prstGeom prst="rect">
            <a:avLst/>
          </a:prstGeom>
          <a:noFill/>
          <a:extLst>
            <a:ext uri="{909E8E84-426E-40DD-AFC4-6F175D3DCCD1}">
              <a14:hiddenFill xmlns:a14="http://schemas.microsoft.com/office/drawing/2010/main">
                <a:solidFill>
                  <a:srgbClr val="FFFFFF"/>
                </a:solidFill>
              </a14:hiddenFill>
            </a:ext>
          </a:extLst>
        </p:spPr>
      </p:pic>
      <p:pic>
        <p:nvPicPr>
          <p:cNvPr id="415748" name="Picture 4" descr="Nvidia-Fermi-GP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4326" y="3824289"/>
            <a:ext cx="4284662" cy="2532063"/>
          </a:xfrm>
          <a:prstGeom prst="rect">
            <a:avLst/>
          </a:prstGeom>
          <a:noFill/>
          <a:extLst>
            <a:ext uri="{909E8E84-426E-40DD-AFC4-6F175D3DCCD1}">
              <a14:hiddenFill xmlns:a14="http://schemas.microsoft.com/office/drawing/2010/main">
                <a:solidFill>
                  <a:srgbClr val="FFFFFF"/>
                </a:solidFill>
              </a14:hiddenFill>
            </a:ext>
          </a:extLst>
        </p:spPr>
      </p:pic>
      <p:pic>
        <p:nvPicPr>
          <p:cNvPr id="415749" name="Picture 5" descr="200910101150272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44" y="2737505"/>
            <a:ext cx="4169616" cy="412049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51</a:t>
            </a:fld>
            <a:r>
              <a:rPr lang="en-US" altLang="zh-CN"/>
              <a:t>/75</a:t>
            </a:r>
            <a:endParaRPr lang="zh-CN" altLang="en-US" dirty="0"/>
          </a:p>
        </p:txBody>
      </p:sp>
      <p:sp>
        <p:nvSpPr>
          <p:cNvPr id="2" name="右箭头 1"/>
          <p:cNvSpPr/>
          <p:nvPr/>
        </p:nvSpPr>
        <p:spPr>
          <a:xfrm>
            <a:off x="5062712" y="684679"/>
            <a:ext cx="1520197" cy="74236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右箭头 7"/>
          <p:cNvSpPr/>
          <p:nvPr/>
        </p:nvSpPr>
        <p:spPr>
          <a:xfrm rot="5400000">
            <a:off x="8276558" y="2538191"/>
            <a:ext cx="1520197" cy="74236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右箭头 8"/>
          <p:cNvSpPr/>
          <p:nvPr/>
        </p:nvSpPr>
        <p:spPr>
          <a:xfrm rot="10800000">
            <a:off x="5188894" y="4719136"/>
            <a:ext cx="1520197" cy="74236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7880381"/>
      </p:ext>
    </p:extLst>
  </p:cSld>
  <p:clrMapOvr>
    <a:masterClrMapping/>
  </p:clrMapOvr>
  <p:transition advTm="31671"/>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ermi-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56" y="705206"/>
            <a:ext cx="10696232" cy="59274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Grp="1" noChangeArrowheads="1"/>
          </p:cNvSpPr>
          <p:nvPr>
            <p:ph type="title"/>
          </p:nvPr>
        </p:nvSpPr>
        <p:spPr>
          <a:xfrm>
            <a:off x="2353476" y="0"/>
            <a:ext cx="8496300" cy="574150"/>
          </a:xfrm>
          <a:noFill/>
        </p:spPr>
        <p:txBody>
          <a:bodyPr/>
          <a:lstStyle/>
          <a:p>
            <a:pPr algn="l"/>
            <a:r>
              <a:rPr lang="en-US" altLang="zh-CN" b="1" dirty="0"/>
              <a:t>Structure of GPGPU Chips</a:t>
            </a:r>
          </a:p>
        </p:txBody>
      </p:sp>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52</a:t>
            </a:fld>
            <a:r>
              <a:rPr lang="en-US" altLang="zh-CN"/>
              <a:t>/75</a:t>
            </a:r>
            <a:endParaRPr lang="zh-CN" altLang="en-US" dirty="0"/>
          </a:p>
        </p:txBody>
      </p:sp>
    </p:spTree>
    <p:extLst>
      <p:ext uri="{BB962C8B-B14F-4D97-AF65-F5344CB8AC3E}">
        <p14:creationId xmlns:p14="http://schemas.microsoft.com/office/powerpoint/2010/main" val="169649843"/>
      </p:ext>
    </p:extLst>
  </p:cSld>
  <p:clrMapOvr>
    <a:masterClrMapping/>
  </p:clrMapOvr>
  <p:transition advTm="31671"/>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794" name="Picture 2" descr="Ferm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942" y="243792"/>
            <a:ext cx="6474761" cy="6295122"/>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53</a:t>
            </a:fld>
            <a:r>
              <a:rPr lang="en-US" altLang="zh-CN"/>
              <a:t>/75</a:t>
            </a:r>
            <a:endParaRPr lang="zh-CN" altLang="en-US" dirty="0"/>
          </a:p>
        </p:txBody>
      </p:sp>
      <p:sp>
        <p:nvSpPr>
          <p:cNvPr id="6" name="Rectangle 3"/>
          <p:cNvSpPr>
            <a:spLocks noGrp="1" noChangeArrowheads="1"/>
          </p:cNvSpPr>
          <p:nvPr>
            <p:ph type="title"/>
          </p:nvPr>
        </p:nvSpPr>
        <p:spPr>
          <a:xfrm>
            <a:off x="400050" y="243792"/>
            <a:ext cx="3045459" cy="1146643"/>
          </a:xfrm>
          <a:noFill/>
        </p:spPr>
        <p:txBody>
          <a:bodyPr>
            <a:normAutofit/>
          </a:bodyPr>
          <a:lstStyle/>
          <a:p>
            <a:pPr algn="l"/>
            <a:r>
              <a:rPr lang="en-US" altLang="zh-CN" b="1" dirty="0"/>
              <a:t>Components nest</a:t>
            </a:r>
          </a:p>
        </p:txBody>
      </p:sp>
    </p:spTree>
    <p:extLst>
      <p:ext uri="{BB962C8B-B14F-4D97-AF65-F5344CB8AC3E}">
        <p14:creationId xmlns:p14="http://schemas.microsoft.com/office/powerpoint/2010/main" val="2704425965"/>
      </p:ext>
    </p:extLst>
  </p:cSld>
  <p:clrMapOvr>
    <a:masterClrMapping/>
  </p:clrMapOvr>
  <p:transition advTm="31671"/>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42" name="Picture 6" descr="gp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899" y="1728910"/>
            <a:ext cx="10018662" cy="333839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54</a:t>
            </a:fld>
            <a:r>
              <a:rPr lang="en-US" altLang="zh-CN"/>
              <a:t>/75</a:t>
            </a:r>
            <a:endParaRPr lang="zh-CN" altLang="en-US" dirty="0"/>
          </a:p>
        </p:txBody>
      </p:sp>
      <p:sp>
        <p:nvSpPr>
          <p:cNvPr id="4" name="Rectangle 3"/>
          <p:cNvSpPr>
            <a:spLocks noGrp="1" noChangeArrowheads="1"/>
          </p:cNvSpPr>
          <p:nvPr>
            <p:ph type="title"/>
          </p:nvPr>
        </p:nvSpPr>
        <p:spPr>
          <a:xfrm>
            <a:off x="400050" y="263426"/>
            <a:ext cx="3045459" cy="622983"/>
          </a:xfrm>
          <a:noFill/>
        </p:spPr>
        <p:txBody>
          <a:bodyPr>
            <a:normAutofit/>
          </a:bodyPr>
          <a:lstStyle/>
          <a:p>
            <a:pPr algn="l"/>
            <a:r>
              <a:rPr lang="en-US" altLang="zh-CN" b="1" dirty="0"/>
              <a:t>GPU  level</a:t>
            </a:r>
          </a:p>
        </p:txBody>
      </p:sp>
    </p:spTree>
    <p:extLst>
      <p:ext uri="{BB962C8B-B14F-4D97-AF65-F5344CB8AC3E}">
        <p14:creationId xmlns:p14="http://schemas.microsoft.com/office/powerpoint/2010/main" val="1548816396"/>
      </p:ext>
    </p:extLst>
  </p:cSld>
  <p:clrMapOvr>
    <a:masterClrMapping/>
  </p:clrMapOvr>
  <p:transition advTm="3167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698" name="Picture 2" descr="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081" y="1519239"/>
            <a:ext cx="9144000" cy="2865437"/>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55</a:t>
            </a:fld>
            <a:r>
              <a:rPr lang="en-US" altLang="zh-CN"/>
              <a:t>/75</a:t>
            </a:r>
            <a:endParaRPr lang="zh-CN" altLang="en-US" dirty="0"/>
          </a:p>
        </p:txBody>
      </p:sp>
      <p:sp>
        <p:nvSpPr>
          <p:cNvPr id="4" name="Rectangle 3"/>
          <p:cNvSpPr>
            <a:spLocks noGrp="1" noChangeArrowheads="1"/>
          </p:cNvSpPr>
          <p:nvPr>
            <p:ph type="title"/>
          </p:nvPr>
        </p:nvSpPr>
        <p:spPr>
          <a:xfrm>
            <a:off x="400050" y="263426"/>
            <a:ext cx="3045459" cy="622983"/>
          </a:xfrm>
          <a:noFill/>
        </p:spPr>
        <p:txBody>
          <a:bodyPr>
            <a:normAutofit/>
          </a:bodyPr>
          <a:lstStyle/>
          <a:p>
            <a:pPr algn="l"/>
            <a:r>
              <a:rPr lang="en-US" altLang="zh-CN" b="1" dirty="0"/>
              <a:t>SM  level</a:t>
            </a:r>
          </a:p>
        </p:txBody>
      </p:sp>
    </p:spTree>
    <p:extLst>
      <p:ext uri="{BB962C8B-B14F-4D97-AF65-F5344CB8AC3E}">
        <p14:creationId xmlns:p14="http://schemas.microsoft.com/office/powerpoint/2010/main" val="1864952331"/>
      </p:ext>
    </p:extLst>
  </p:cSld>
  <p:clrMapOvr>
    <a:masterClrMapping/>
  </p:clrMapOvr>
  <p:transition advTm="3167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674" name="Picture 2" descr="instpip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4" y="0"/>
            <a:ext cx="7304087" cy="68087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Grp="1" noChangeArrowheads="1"/>
          </p:cNvSpPr>
          <p:nvPr>
            <p:ph type="title"/>
          </p:nvPr>
        </p:nvSpPr>
        <p:spPr>
          <a:xfrm>
            <a:off x="400050" y="263426"/>
            <a:ext cx="3045459" cy="622983"/>
          </a:xfrm>
          <a:noFill/>
        </p:spPr>
        <p:txBody>
          <a:bodyPr>
            <a:normAutofit/>
          </a:bodyPr>
          <a:lstStyle/>
          <a:p>
            <a:pPr algn="l"/>
            <a:r>
              <a:rPr lang="en-US" altLang="zh-CN" b="1" dirty="0"/>
              <a:t>SM  Details</a:t>
            </a:r>
          </a:p>
        </p:txBody>
      </p:sp>
    </p:spTree>
    <p:extLst>
      <p:ext uri="{BB962C8B-B14F-4D97-AF65-F5344CB8AC3E}">
        <p14:creationId xmlns:p14="http://schemas.microsoft.com/office/powerpoint/2010/main" val="3040746477"/>
      </p:ext>
    </p:extLst>
  </p:cSld>
  <p:clrMapOvr>
    <a:masterClrMapping/>
  </p:clrMapOvr>
  <p:transition advTm="31671"/>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ChangeArrowheads="1"/>
          </p:cNvSpPr>
          <p:nvPr/>
        </p:nvSpPr>
        <p:spPr bwMode="auto">
          <a:xfrm>
            <a:off x="2495550" y="188913"/>
            <a:ext cx="74691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Memory Hierarchy</a:t>
            </a:r>
          </a:p>
        </p:txBody>
      </p:sp>
      <p:pic>
        <p:nvPicPr>
          <p:cNvPr id="329731" name="Picture 3" descr="fermi-mem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1412876"/>
            <a:ext cx="4437063" cy="4608513"/>
          </a:xfrm>
          <a:prstGeom prst="rect">
            <a:avLst/>
          </a:prstGeom>
          <a:noFill/>
          <a:extLst>
            <a:ext uri="{909E8E84-426E-40DD-AFC4-6F175D3DCCD1}">
              <a14:hiddenFill xmlns:a14="http://schemas.microsoft.com/office/drawing/2010/main">
                <a:solidFill>
                  <a:srgbClr val="FFFFFF"/>
                </a:solidFill>
              </a14:hiddenFill>
            </a:ext>
          </a:extLst>
        </p:spPr>
      </p:pic>
      <p:pic>
        <p:nvPicPr>
          <p:cNvPr id="329732" name="Picture 4" descr="comp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850" y="1412875"/>
            <a:ext cx="4248150" cy="45847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57</a:t>
            </a:fld>
            <a:r>
              <a:rPr lang="en-US" altLang="zh-CN"/>
              <a:t>/75</a:t>
            </a:r>
            <a:endParaRPr lang="zh-CN" altLang="en-US" dirty="0"/>
          </a:p>
        </p:txBody>
      </p:sp>
    </p:spTree>
    <p:extLst>
      <p:ext uri="{BB962C8B-B14F-4D97-AF65-F5344CB8AC3E}">
        <p14:creationId xmlns:p14="http://schemas.microsoft.com/office/powerpoint/2010/main" val="584710266"/>
      </p:ext>
    </p:extLst>
  </p:cSld>
  <p:clrMapOvr>
    <a:masterClrMapping/>
  </p:clrMapOvr>
  <p:transition advTm="31671"/>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58</a:t>
            </a:fld>
            <a:r>
              <a:rPr lang="en-US" altLang="zh-CN"/>
              <a:t>/75</a:t>
            </a:r>
            <a:endParaRPr lang="zh-CN" altLang="en-US" dirty="0"/>
          </a:p>
        </p:txBody>
      </p:sp>
      <p:sp>
        <p:nvSpPr>
          <p:cNvPr id="4" name="Rectangle 2"/>
          <p:cNvSpPr>
            <a:spLocks noChangeArrowheads="1"/>
          </p:cNvSpPr>
          <p:nvPr/>
        </p:nvSpPr>
        <p:spPr bwMode="auto">
          <a:xfrm>
            <a:off x="0" y="379413"/>
            <a:ext cx="74691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sz="3200" dirty="0"/>
              <a:t>Scheduling </a:t>
            </a:r>
          </a:p>
          <a:p>
            <a:pPr algn="l"/>
            <a:r>
              <a:rPr lang="en-US" altLang="zh-CN" sz="3200" dirty="0"/>
              <a:t>Hierarchy</a:t>
            </a:r>
          </a:p>
        </p:txBody>
      </p:sp>
      <p:pic>
        <p:nvPicPr>
          <p:cNvPr id="2" name="图片 1"/>
          <p:cNvPicPr>
            <a:picLocks noChangeAspect="1"/>
          </p:cNvPicPr>
          <p:nvPr/>
        </p:nvPicPr>
        <p:blipFill>
          <a:blip r:embed="rId3"/>
          <a:stretch>
            <a:fillRect/>
          </a:stretch>
        </p:blipFill>
        <p:spPr>
          <a:xfrm>
            <a:off x="2466937" y="81788"/>
            <a:ext cx="9725063" cy="6371401"/>
          </a:xfrm>
          <a:prstGeom prst="rect">
            <a:avLst/>
          </a:prstGeom>
        </p:spPr>
      </p:pic>
      <p:sp>
        <p:nvSpPr>
          <p:cNvPr id="5" name="左箭头 4"/>
          <p:cNvSpPr/>
          <p:nvPr/>
        </p:nvSpPr>
        <p:spPr>
          <a:xfrm>
            <a:off x="2595543" y="6453189"/>
            <a:ext cx="9467850" cy="313182"/>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标注 5"/>
          <p:cNvSpPr/>
          <p:nvPr/>
        </p:nvSpPr>
        <p:spPr>
          <a:xfrm>
            <a:off x="1171575" y="1591438"/>
            <a:ext cx="914400" cy="612648"/>
          </a:xfrm>
          <a:prstGeom prst="wedgeRoundRectCallout">
            <a:avLst>
              <a:gd name="adj1" fmla="val 73959"/>
              <a:gd name="adj2" fmla="val 39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器件</a:t>
            </a:r>
          </a:p>
        </p:txBody>
      </p:sp>
      <p:sp>
        <p:nvSpPr>
          <p:cNvPr id="8" name="圆角矩形标注 7"/>
          <p:cNvSpPr/>
          <p:nvPr/>
        </p:nvSpPr>
        <p:spPr>
          <a:xfrm>
            <a:off x="1171575" y="4820413"/>
            <a:ext cx="914400" cy="612648"/>
          </a:xfrm>
          <a:prstGeom prst="wedgeRoundRectCallout">
            <a:avLst>
              <a:gd name="adj1" fmla="val 79167"/>
              <a:gd name="adj2" fmla="val -74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任务</a:t>
            </a:r>
          </a:p>
        </p:txBody>
      </p:sp>
    </p:spTree>
    <p:extLst>
      <p:ext uri="{BB962C8B-B14F-4D97-AF65-F5344CB8AC3E}">
        <p14:creationId xmlns:p14="http://schemas.microsoft.com/office/powerpoint/2010/main" val="3904371429"/>
      </p:ext>
    </p:extLst>
  </p:cSld>
  <p:clrMapOvr>
    <a:masterClrMapping/>
  </p:clrMapOvr>
  <p:transition advTm="3167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type="title"/>
          </p:nvPr>
        </p:nvSpPr>
        <p:spPr>
          <a:xfrm>
            <a:off x="462915" y="-13335"/>
            <a:ext cx="6911975" cy="622935"/>
          </a:xfrm>
          <a:noFill/>
        </p:spPr>
        <p:txBody>
          <a:bodyPr>
            <a:normAutofit/>
          </a:bodyPr>
          <a:lstStyle/>
          <a:p>
            <a:pPr algn="l"/>
            <a:r>
              <a:rPr lang="en-US" altLang="zh-CN" b="1" dirty="0"/>
              <a:t>Software Self-similarity</a:t>
            </a:r>
          </a:p>
        </p:txBody>
      </p:sp>
      <p:graphicFrame>
        <p:nvGraphicFramePr>
          <p:cNvPr id="7" name="对象 6"/>
          <p:cNvGraphicFramePr/>
          <p:nvPr/>
        </p:nvGraphicFramePr>
        <p:xfrm>
          <a:off x="43815" y="923290"/>
          <a:ext cx="12076430" cy="4651375"/>
        </p:xfrm>
        <a:graphic>
          <a:graphicData uri="http://schemas.openxmlformats.org/presentationml/2006/ole">
            <mc:AlternateContent xmlns:mc="http://schemas.openxmlformats.org/markup-compatibility/2006">
              <mc:Choice xmlns:v="urn:schemas-microsoft-com:vml" Requires="v">
                <p:oleObj r:id="rId3" imgW="7964170" imgH="2831465" progId="Visio.Drawing.11">
                  <p:embed/>
                </p:oleObj>
              </mc:Choice>
              <mc:Fallback>
                <p:oleObj r:id="rId3" imgW="7964170" imgH="2831465" progId="Visio.Drawing.11">
                  <p:embed/>
                  <p:pic>
                    <p:nvPicPr>
                      <p:cNvPr id="7" name="对象 6"/>
                      <p:cNvPicPr/>
                      <p:nvPr/>
                    </p:nvPicPr>
                    <p:blipFill>
                      <a:blip r:embed="rId4"/>
                      <a:stretch>
                        <a:fillRect/>
                      </a:stretch>
                    </p:blipFill>
                    <p:spPr>
                      <a:xfrm>
                        <a:off x="43815" y="923290"/>
                        <a:ext cx="12076430" cy="4651375"/>
                      </a:xfrm>
                      <a:prstGeom prst="rect">
                        <a:avLst/>
                      </a:prstGeom>
                    </p:spPr>
                  </p:pic>
                </p:oleObj>
              </mc:Fallback>
            </mc:AlternateContent>
          </a:graphicData>
        </a:graphic>
      </p:graphicFrame>
    </p:spTree>
    <p:extLst>
      <p:ext uri="{BB962C8B-B14F-4D97-AF65-F5344CB8AC3E}">
        <p14:creationId xmlns:p14="http://schemas.microsoft.com/office/powerpoint/2010/main" val="1541289319"/>
      </p:ext>
    </p:extLst>
  </p:cSld>
  <p:clrMapOvr>
    <a:masterClrMapping/>
  </p:clrMapOvr>
  <p:transition advTm="3167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84B8E-B0E4-B449-B219-160A083AB7CD}"/>
              </a:ext>
            </a:extLst>
          </p:cNvPr>
          <p:cNvSpPr>
            <a:spLocks noGrp="1"/>
          </p:cNvSpPr>
          <p:nvPr>
            <p:ph type="title"/>
          </p:nvPr>
        </p:nvSpPr>
        <p:spPr/>
        <p:txBody>
          <a:bodyPr/>
          <a:lstStyle/>
          <a:p>
            <a:r>
              <a:rPr kumimoji="1" lang="en-US" altLang="zh-CN" dirty="0"/>
              <a:t>ARM</a:t>
            </a:r>
            <a:r>
              <a:rPr kumimoji="1" lang="zh-Hans" altLang="en-US" dirty="0"/>
              <a:t> </a:t>
            </a:r>
            <a:r>
              <a:rPr kumimoji="1" lang="en-US" altLang="zh-Hans" dirty="0"/>
              <a:t>A53</a:t>
            </a:r>
            <a:r>
              <a:rPr kumimoji="1" lang="zh-Hans" altLang="en-US" dirty="0"/>
              <a:t> </a:t>
            </a:r>
            <a:r>
              <a:rPr kumimoji="1" lang="zh-CN" altLang="en-US" dirty="0"/>
              <a:t>架构：观察并找出前端（取址、译码）部分</a:t>
            </a:r>
          </a:p>
        </p:txBody>
      </p:sp>
      <p:pic>
        <p:nvPicPr>
          <p:cNvPr id="7" name="内容占位符 6">
            <a:extLst>
              <a:ext uri="{FF2B5EF4-FFF2-40B4-BE49-F238E27FC236}">
                <a16:creationId xmlns:a16="http://schemas.microsoft.com/office/drawing/2014/main" id="{B8285609-7060-1248-91CA-14A496E75704}"/>
              </a:ext>
            </a:extLst>
          </p:cNvPr>
          <p:cNvPicPr>
            <a:picLocks noGrp="1" noChangeAspect="1"/>
          </p:cNvPicPr>
          <p:nvPr>
            <p:ph sz="quarter" idx="23"/>
          </p:nvPr>
        </p:nvPicPr>
        <p:blipFill>
          <a:blip r:embed="rId2">
            <a:clrChange>
              <a:clrFrom>
                <a:srgbClr val="FFFFFF"/>
              </a:clrFrom>
              <a:clrTo>
                <a:srgbClr val="FFFFFF">
                  <a:alpha val="0"/>
                </a:srgbClr>
              </a:clrTo>
            </a:clrChange>
          </a:blip>
          <a:stretch>
            <a:fillRect/>
          </a:stretch>
        </p:blipFill>
        <p:spPr>
          <a:xfrm>
            <a:off x="2075320" y="1521858"/>
            <a:ext cx="7878800" cy="4458148"/>
          </a:xfrm>
          <a:prstGeom prst="rect">
            <a:avLst/>
          </a:prstGeom>
        </p:spPr>
      </p:pic>
      <p:sp>
        <p:nvSpPr>
          <p:cNvPr id="5" name="文本框 4">
            <a:extLst>
              <a:ext uri="{FF2B5EF4-FFF2-40B4-BE49-F238E27FC236}">
                <a16:creationId xmlns:a16="http://schemas.microsoft.com/office/drawing/2014/main" id="{9D38AE2A-A3DD-F10B-A256-552D2F59549A}"/>
              </a:ext>
            </a:extLst>
          </p:cNvPr>
          <p:cNvSpPr txBox="1"/>
          <p:nvPr/>
        </p:nvSpPr>
        <p:spPr>
          <a:xfrm>
            <a:off x="3127248" y="6159238"/>
            <a:ext cx="6100064" cy="369332"/>
          </a:xfrm>
          <a:prstGeom prst="rect">
            <a:avLst/>
          </a:prstGeom>
          <a:noFill/>
        </p:spPr>
        <p:txBody>
          <a:bodyPr wrap="square">
            <a:spAutoFit/>
          </a:bodyPr>
          <a:lstStyle/>
          <a:p>
            <a:r>
              <a:rPr lang="zh-CN" altLang="en-US" dirty="0"/>
              <a:t>参考：https://zhuanlan.zhihu.com/p/469582393</a:t>
            </a:r>
          </a:p>
        </p:txBody>
      </p:sp>
    </p:spTree>
    <p:extLst>
      <p:ext uri="{BB962C8B-B14F-4D97-AF65-F5344CB8AC3E}">
        <p14:creationId xmlns:p14="http://schemas.microsoft.com/office/powerpoint/2010/main" val="1720376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35899" y="1087248"/>
            <a:ext cx="10788364" cy="4960626"/>
          </a:xfrm>
          <a:prstGeom prst="rect">
            <a:avLst/>
          </a:prstGeom>
        </p:spPr>
      </p:pic>
      <p:sp>
        <p:nvSpPr>
          <p:cNvPr id="5" name="Rectangle 3"/>
          <p:cNvSpPr>
            <a:spLocks noGrp="1" noChangeArrowheads="1"/>
          </p:cNvSpPr>
          <p:nvPr>
            <p:ph type="title"/>
          </p:nvPr>
        </p:nvSpPr>
        <p:spPr>
          <a:xfrm>
            <a:off x="302494" y="115002"/>
            <a:ext cx="6911975" cy="622935"/>
          </a:xfrm>
          <a:noFill/>
        </p:spPr>
        <p:txBody>
          <a:bodyPr>
            <a:normAutofit/>
          </a:bodyPr>
          <a:lstStyle/>
          <a:p>
            <a:pPr algn="l"/>
            <a:r>
              <a:rPr lang="en-US" altLang="zh-CN" b="1" dirty="0"/>
              <a:t>hardware Self-similarity</a:t>
            </a:r>
          </a:p>
        </p:txBody>
      </p:sp>
    </p:spTree>
    <p:extLst>
      <p:ext uri="{BB962C8B-B14F-4D97-AF65-F5344CB8AC3E}">
        <p14:creationId xmlns:p14="http://schemas.microsoft.com/office/powerpoint/2010/main" val="4222564624"/>
      </p:ext>
    </p:extLst>
  </p:cSld>
  <p:clrMapOvr>
    <a:masterClrMapping/>
  </p:clrMapOvr>
  <p:transition advTm="31671"/>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ChangeArrowheads="1"/>
          </p:cNvSpPr>
          <p:nvPr/>
        </p:nvSpPr>
        <p:spPr bwMode="auto">
          <a:xfrm>
            <a:off x="762921" y="124744"/>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Code Pattern</a:t>
            </a:r>
          </a:p>
        </p:txBody>
      </p:sp>
      <p:sp>
        <p:nvSpPr>
          <p:cNvPr id="372740" name="Rectangle 4"/>
          <p:cNvSpPr>
            <a:spLocks noGrp="1" noChangeArrowheads="1"/>
          </p:cNvSpPr>
          <p:nvPr>
            <p:ph type="body" idx="1"/>
          </p:nvPr>
        </p:nvSpPr>
        <p:spPr>
          <a:xfrm>
            <a:off x="1507461" y="1252037"/>
            <a:ext cx="8178966" cy="4249738"/>
          </a:xfrm>
          <a:noFill/>
        </p:spPr>
        <p:txBody>
          <a:bodyPr>
            <a:noAutofit/>
          </a:bodyPr>
          <a:lstStyle/>
          <a:p>
            <a:pPr marL="571500" indent="-571500">
              <a:lnSpc>
                <a:spcPts val="3000"/>
              </a:lnSpc>
              <a:spcBef>
                <a:spcPts val="600"/>
              </a:spcBef>
              <a:buFont typeface="Wingdings" panose="05000000000000000000" pitchFamily="2" charset="2"/>
              <a:buChar char="Ø"/>
            </a:pPr>
            <a:r>
              <a:rPr lang="en-US" altLang="zh-CN" sz="3200" dirty="0"/>
              <a:t>Host Code Pattern</a:t>
            </a:r>
          </a:p>
          <a:p>
            <a:pPr marL="1074738" lvl="1" indent="-273050">
              <a:lnSpc>
                <a:spcPts val="3000"/>
              </a:lnSpc>
              <a:spcBef>
                <a:spcPts val="600"/>
              </a:spcBef>
              <a:buFont typeface="Arial" panose="020B0604020202020204" pitchFamily="34" charset="0"/>
              <a:buChar char="•"/>
            </a:pPr>
            <a:r>
              <a:rPr lang="en-US" altLang="zh-CN" sz="2800" dirty="0" err="1"/>
              <a:t>Malloc</a:t>
            </a:r>
            <a:r>
              <a:rPr lang="en-US" altLang="zh-CN" sz="2800" dirty="0"/>
              <a:t> Host Memory</a:t>
            </a:r>
          </a:p>
          <a:p>
            <a:pPr marL="1074738" lvl="1" indent="-273050">
              <a:lnSpc>
                <a:spcPts val="3000"/>
              </a:lnSpc>
              <a:spcBef>
                <a:spcPts val="600"/>
              </a:spcBef>
              <a:buFont typeface="Arial" panose="020B0604020202020204" pitchFamily="34" charset="0"/>
              <a:buChar char="•"/>
            </a:pPr>
            <a:r>
              <a:rPr lang="en-US" altLang="zh-CN" sz="2800" dirty="0" err="1"/>
              <a:t>Malloc</a:t>
            </a:r>
            <a:r>
              <a:rPr lang="en-US" altLang="zh-CN" sz="2800" dirty="0"/>
              <a:t> Device Memory</a:t>
            </a:r>
          </a:p>
          <a:p>
            <a:pPr marL="1074738" lvl="1" indent="-273050">
              <a:lnSpc>
                <a:spcPts val="3000"/>
              </a:lnSpc>
              <a:spcBef>
                <a:spcPts val="600"/>
              </a:spcBef>
              <a:buFont typeface="Arial" panose="020B0604020202020204" pitchFamily="34" charset="0"/>
              <a:buChar char="•"/>
            </a:pPr>
            <a:r>
              <a:rPr lang="en-US" altLang="zh-CN" sz="2800" dirty="0" err="1"/>
              <a:t>CUDAMemoryCopy</a:t>
            </a:r>
            <a:r>
              <a:rPr lang="en-US" altLang="zh-CN" sz="2800" dirty="0"/>
              <a:t>(H2D)</a:t>
            </a:r>
          </a:p>
          <a:p>
            <a:pPr marL="1074738" lvl="1" indent="-273050">
              <a:lnSpc>
                <a:spcPts val="3000"/>
              </a:lnSpc>
              <a:spcBef>
                <a:spcPts val="600"/>
              </a:spcBef>
              <a:buFont typeface="Arial" panose="020B0604020202020204" pitchFamily="34" charset="0"/>
              <a:buChar char="•"/>
            </a:pPr>
            <a:r>
              <a:rPr lang="en-US" altLang="zh-CN" sz="2800" dirty="0"/>
              <a:t>Invoke Kernel Function</a:t>
            </a:r>
          </a:p>
          <a:p>
            <a:pPr marL="1074738" lvl="1" indent="-273050">
              <a:lnSpc>
                <a:spcPts val="3000"/>
              </a:lnSpc>
              <a:spcBef>
                <a:spcPts val="600"/>
              </a:spcBef>
              <a:buFont typeface="Arial" panose="020B0604020202020204" pitchFamily="34" charset="0"/>
              <a:buChar char="•"/>
            </a:pPr>
            <a:r>
              <a:rPr lang="en-US" altLang="zh-CN" sz="2800" dirty="0" err="1"/>
              <a:t>CUDAMemoryCopy</a:t>
            </a:r>
            <a:r>
              <a:rPr lang="en-US" altLang="zh-CN" sz="2800" dirty="0"/>
              <a:t>(D2H)</a:t>
            </a:r>
          </a:p>
          <a:p>
            <a:pPr marL="1074738" lvl="1" indent="-273050">
              <a:lnSpc>
                <a:spcPts val="3000"/>
              </a:lnSpc>
              <a:spcBef>
                <a:spcPts val="600"/>
              </a:spcBef>
              <a:buFont typeface="Arial" panose="020B0604020202020204" pitchFamily="34" charset="0"/>
              <a:buChar char="•"/>
            </a:pPr>
            <a:endParaRPr lang="en-US" altLang="zh-CN" sz="3200" dirty="0"/>
          </a:p>
          <a:p>
            <a:pPr marL="571500" indent="-571500">
              <a:lnSpc>
                <a:spcPts val="3000"/>
              </a:lnSpc>
              <a:spcBef>
                <a:spcPts val="600"/>
              </a:spcBef>
              <a:buFont typeface="Wingdings" panose="05000000000000000000" pitchFamily="2" charset="2"/>
              <a:buChar char="Ø"/>
            </a:pPr>
            <a:r>
              <a:rPr lang="en-US" altLang="zh-CN" sz="3200" dirty="0"/>
              <a:t>Device Code Pattern</a:t>
            </a:r>
          </a:p>
          <a:p>
            <a:pPr marL="1074738" lvl="1" indent="-273050">
              <a:lnSpc>
                <a:spcPts val="3000"/>
              </a:lnSpc>
              <a:spcBef>
                <a:spcPts val="600"/>
              </a:spcBef>
              <a:buFont typeface="Arial" panose="020B0604020202020204" pitchFamily="34" charset="0"/>
              <a:buChar char="•"/>
            </a:pPr>
            <a:r>
              <a:rPr lang="en-US" altLang="zh-CN" sz="2800" dirty="0"/>
              <a:t>Locate Thread Index (TIDX)</a:t>
            </a:r>
          </a:p>
          <a:p>
            <a:pPr marL="1074738" lvl="1" indent="-273050">
              <a:lnSpc>
                <a:spcPts val="3000"/>
              </a:lnSpc>
              <a:spcBef>
                <a:spcPts val="600"/>
              </a:spcBef>
              <a:buFont typeface="Arial" panose="020B0604020202020204" pitchFamily="34" charset="0"/>
              <a:buChar char="•"/>
            </a:pPr>
            <a:r>
              <a:rPr lang="en-US" altLang="zh-CN" sz="2800" dirty="0"/>
              <a:t>Compute(TIDX)</a:t>
            </a:r>
          </a:p>
        </p:txBody>
      </p:sp>
      <p:sp>
        <p:nvSpPr>
          <p:cNvPr id="2" name="圆角矩形标注 1"/>
          <p:cNvSpPr/>
          <p:nvPr/>
        </p:nvSpPr>
        <p:spPr>
          <a:xfrm>
            <a:off x="6400801" y="732820"/>
            <a:ext cx="2261936" cy="612648"/>
          </a:xfrm>
          <a:prstGeom prst="wedgeRoundRectCallout">
            <a:avLst>
              <a:gd name="adj1" fmla="val -73912"/>
              <a:gd name="adj2" fmla="val 494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CPU</a:t>
            </a:r>
            <a:r>
              <a:rPr lang="zh-CN" altLang="en-US" sz="3200" dirty="0">
                <a:solidFill>
                  <a:schemeClr val="tx1"/>
                </a:solidFill>
              </a:rPr>
              <a:t>端</a:t>
            </a:r>
          </a:p>
        </p:txBody>
      </p:sp>
      <p:sp>
        <p:nvSpPr>
          <p:cNvPr id="6" name="圆角矩形标注 5"/>
          <p:cNvSpPr/>
          <p:nvPr/>
        </p:nvSpPr>
        <p:spPr>
          <a:xfrm>
            <a:off x="6785811" y="4108264"/>
            <a:ext cx="2261936" cy="612648"/>
          </a:xfrm>
          <a:prstGeom prst="wedgeRoundRectCallout">
            <a:avLst>
              <a:gd name="adj1" fmla="val -73912"/>
              <a:gd name="adj2" fmla="val 494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GPU</a:t>
            </a:r>
            <a:r>
              <a:rPr lang="zh-CN" altLang="en-US" sz="3200" dirty="0">
                <a:solidFill>
                  <a:schemeClr val="tx1"/>
                </a:solidFill>
              </a:rPr>
              <a:t>端</a:t>
            </a:r>
          </a:p>
        </p:txBody>
      </p:sp>
    </p:spTree>
    <p:extLst>
      <p:ext uri="{BB962C8B-B14F-4D97-AF65-F5344CB8AC3E}">
        <p14:creationId xmlns:p14="http://schemas.microsoft.com/office/powerpoint/2010/main" val="980349908"/>
      </p:ext>
    </p:extLst>
  </p:cSld>
  <p:clrMapOvr>
    <a:masterClrMapping/>
  </p:clrMapOvr>
  <p:transition advTm="3167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ChangeArrowheads="1"/>
          </p:cNvSpPr>
          <p:nvPr/>
        </p:nvSpPr>
        <p:spPr bwMode="auto">
          <a:xfrm>
            <a:off x="3418557" y="0"/>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Compile &amp; Execute</a:t>
            </a:r>
          </a:p>
        </p:txBody>
      </p:sp>
      <p:pic>
        <p:nvPicPr>
          <p:cNvPr id="376836" name="Picture 4" descr="compile&amp;exec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1016259"/>
            <a:ext cx="6457950" cy="538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174162"/>
      </p:ext>
    </p:extLst>
  </p:cSld>
  <p:clrMapOvr>
    <a:masterClrMapping/>
  </p:clrMapOvr>
  <p:transition advTm="31671"/>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ChangeArrowheads="1"/>
          </p:cNvSpPr>
          <p:nvPr/>
        </p:nvSpPr>
        <p:spPr bwMode="auto">
          <a:xfrm>
            <a:off x="714795" y="148432"/>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Kernel Invoke</a:t>
            </a:r>
          </a:p>
        </p:txBody>
      </p:sp>
      <p:pic>
        <p:nvPicPr>
          <p:cNvPr id="3276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875" y="1062832"/>
            <a:ext cx="8888412" cy="24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687" name="Rectangle 7"/>
          <p:cNvSpPr>
            <a:spLocks noGrp="1" noChangeArrowheads="1"/>
          </p:cNvSpPr>
          <p:nvPr>
            <p:ph type="body" idx="1"/>
          </p:nvPr>
        </p:nvSpPr>
        <p:spPr>
          <a:xfrm>
            <a:off x="3561602" y="3923486"/>
            <a:ext cx="5257800" cy="2205038"/>
          </a:xfrm>
          <a:noFill/>
        </p:spPr>
        <p:txBody>
          <a:bodyPr/>
          <a:lstStyle/>
          <a:p>
            <a:pPr>
              <a:lnSpc>
                <a:spcPct val="80000"/>
              </a:lnSpc>
            </a:pPr>
            <a:r>
              <a:rPr lang="en-US" altLang="zh-CN" sz="2400" dirty="0" err="1"/>
              <a:t>Malloc</a:t>
            </a:r>
            <a:r>
              <a:rPr lang="en-US" altLang="zh-CN" sz="2400" dirty="0"/>
              <a:t> Host Memory</a:t>
            </a:r>
          </a:p>
          <a:p>
            <a:pPr>
              <a:lnSpc>
                <a:spcPct val="80000"/>
              </a:lnSpc>
            </a:pPr>
            <a:r>
              <a:rPr lang="en-US" altLang="zh-CN" sz="2400" dirty="0" err="1"/>
              <a:t>Malloc</a:t>
            </a:r>
            <a:r>
              <a:rPr lang="en-US" altLang="zh-CN" sz="2400" dirty="0"/>
              <a:t> Device Memory</a:t>
            </a:r>
          </a:p>
          <a:p>
            <a:pPr>
              <a:lnSpc>
                <a:spcPct val="80000"/>
              </a:lnSpc>
            </a:pPr>
            <a:r>
              <a:rPr lang="en-US" altLang="zh-CN" sz="2400" dirty="0" err="1"/>
              <a:t>CUDAMemoryCopy</a:t>
            </a:r>
            <a:r>
              <a:rPr lang="en-US" altLang="zh-CN" sz="2400" dirty="0"/>
              <a:t>(H2D)</a:t>
            </a:r>
          </a:p>
          <a:p>
            <a:pPr>
              <a:lnSpc>
                <a:spcPct val="80000"/>
              </a:lnSpc>
            </a:pPr>
            <a:r>
              <a:rPr lang="en-US" altLang="zh-CN" sz="2400" dirty="0"/>
              <a:t>Invoke Kernel for execution</a:t>
            </a:r>
          </a:p>
          <a:p>
            <a:pPr>
              <a:lnSpc>
                <a:spcPct val="80000"/>
              </a:lnSpc>
            </a:pPr>
            <a:r>
              <a:rPr lang="en-US" altLang="zh-CN" sz="2400" dirty="0" err="1"/>
              <a:t>CUDAMemoryCopy</a:t>
            </a:r>
            <a:r>
              <a:rPr lang="en-US" altLang="zh-CN" sz="2400" dirty="0"/>
              <a:t>(D2H)</a:t>
            </a:r>
          </a:p>
        </p:txBody>
      </p:sp>
      <p:sp>
        <p:nvSpPr>
          <p:cNvPr id="2" name="下箭头 1"/>
          <p:cNvSpPr/>
          <p:nvPr/>
        </p:nvSpPr>
        <p:spPr>
          <a:xfrm>
            <a:off x="2775284" y="3923486"/>
            <a:ext cx="484632" cy="20602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3556719"/>
      </p:ext>
    </p:extLst>
  </p:cSld>
  <p:clrMapOvr>
    <a:masterClrMapping/>
  </p:clrMapOvr>
  <p:transition advTm="31671"/>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ChangeArrowheads="1"/>
          </p:cNvSpPr>
          <p:nvPr/>
        </p:nvSpPr>
        <p:spPr bwMode="auto">
          <a:xfrm>
            <a:off x="2351088" y="188913"/>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a:t>Pipeline Kernel Invoke</a:t>
            </a:r>
          </a:p>
        </p:txBody>
      </p:sp>
      <p:pic>
        <p:nvPicPr>
          <p:cNvPr id="330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864" y="2373314"/>
            <a:ext cx="8802687"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7382094"/>
      </p:ext>
    </p:extLst>
  </p:cSld>
  <p:clrMapOvr>
    <a:masterClrMapping/>
  </p:clrMapOvr>
  <p:transition advTm="3167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ChangeArrowheads="1"/>
          </p:cNvSpPr>
          <p:nvPr/>
        </p:nvSpPr>
        <p:spPr bwMode="auto">
          <a:xfrm>
            <a:off x="2351089" y="188913"/>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Macro Parallelism</a:t>
            </a:r>
          </a:p>
        </p:txBody>
      </p:sp>
      <p:pic>
        <p:nvPicPr>
          <p:cNvPr id="331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4" y="1412876"/>
            <a:ext cx="6480175" cy="474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1780" name="Rectangle 2"/>
          <p:cNvSpPr>
            <a:spLocks noChangeArrowheads="1"/>
          </p:cNvSpPr>
          <p:nvPr/>
        </p:nvSpPr>
        <p:spPr bwMode="auto">
          <a:xfrm>
            <a:off x="2063750" y="4149725"/>
            <a:ext cx="8270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a:t>16</a:t>
            </a:r>
          </a:p>
        </p:txBody>
      </p:sp>
    </p:spTree>
    <p:extLst>
      <p:ext uri="{BB962C8B-B14F-4D97-AF65-F5344CB8AC3E}">
        <p14:creationId xmlns:p14="http://schemas.microsoft.com/office/powerpoint/2010/main" val="823538569"/>
      </p:ext>
    </p:extLst>
  </p:cSld>
  <p:clrMapOvr>
    <a:masterClrMapping/>
  </p:clrMapOvr>
  <p:transition advTm="31671"/>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2424113" y="188914"/>
            <a:ext cx="6686550" cy="936625"/>
          </a:xfrm>
        </p:spPr>
        <p:txBody>
          <a:bodyPr/>
          <a:lstStyle/>
          <a:p>
            <a:pPr algn="l"/>
            <a:r>
              <a:rPr lang="en-US" altLang="zh-CN" b="1" dirty="0"/>
              <a:t>Computing Hierarchy</a:t>
            </a:r>
          </a:p>
        </p:txBody>
      </p:sp>
      <p:sp>
        <p:nvSpPr>
          <p:cNvPr id="321544" name="Text Box 3"/>
          <p:cNvSpPr txBox="1">
            <a:spLocks noChangeArrowheads="1"/>
          </p:cNvSpPr>
          <p:nvPr/>
        </p:nvSpPr>
        <p:spPr bwMode="auto">
          <a:xfrm>
            <a:off x="3562350" y="2476501"/>
            <a:ext cx="838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Thread</a:t>
            </a:r>
          </a:p>
        </p:txBody>
      </p:sp>
      <p:grpSp>
        <p:nvGrpSpPr>
          <p:cNvPr id="321545" name="Group 4"/>
          <p:cNvGrpSpPr/>
          <p:nvPr/>
        </p:nvGrpSpPr>
        <p:grpSpPr bwMode="auto">
          <a:xfrm>
            <a:off x="3752851" y="3087688"/>
            <a:ext cx="1217613" cy="1065212"/>
            <a:chOff x="1368" y="1584"/>
            <a:chExt cx="767" cy="671"/>
          </a:xfrm>
        </p:grpSpPr>
        <p:sp>
          <p:nvSpPr>
            <p:cNvPr id="321546" name="Rectangle 5"/>
            <p:cNvSpPr>
              <a:spLocks noChangeArrowheads="1"/>
            </p:cNvSpPr>
            <p:nvPr/>
          </p:nvSpPr>
          <p:spPr bwMode="auto">
            <a:xfrm>
              <a:off x="1368" y="1584"/>
              <a:ext cx="768" cy="672"/>
            </a:xfrm>
            <a:prstGeom prst="rect">
              <a:avLst/>
            </a:prstGeom>
            <a:solidFill>
              <a:srgbClr val="FFFF99"/>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47" name="Line 6"/>
            <p:cNvSpPr>
              <a:spLocks noChangeShapeType="1"/>
            </p:cNvSpPr>
            <p:nvPr/>
          </p:nvSpPr>
          <p:spPr bwMode="auto">
            <a:xfrm>
              <a:off x="1464"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48" name="Line 7"/>
            <p:cNvSpPr>
              <a:spLocks noChangeShapeType="1"/>
            </p:cNvSpPr>
            <p:nvPr/>
          </p:nvSpPr>
          <p:spPr bwMode="auto">
            <a:xfrm>
              <a:off x="1560"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49" name="Line 8"/>
            <p:cNvSpPr>
              <a:spLocks noChangeShapeType="1"/>
            </p:cNvSpPr>
            <p:nvPr/>
          </p:nvSpPr>
          <p:spPr bwMode="auto">
            <a:xfrm>
              <a:off x="1656"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50" name="Line 9"/>
            <p:cNvSpPr>
              <a:spLocks noChangeShapeType="1"/>
            </p:cNvSpPr>
            <p:nvPr/>
          </p:nvSpPr>
          <p:spPr bwMode="auto">
            <a:xfrm>
              <a:off x="1752"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51" name="Line 10"/>
            <p:cNvSpPr>
              <a:spLocks noChangeShapeType="1"/>
            </p:cNvSpPr>
            <p:nvPr/>
          </p:nvSpPr>
          <p:spPr bwMode="auto">
            <a:xfrm>
              <a:off x="1848"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52" name="Line 11"/>
            <p:cNvSpPr>
              <a:spLocks noChangeShapeType="1"/>
            </p:cNvSpPr>
            <p:nvPr/>
          </p:nvSpPr>
          <p:spPr bwMode="auto">
            <a:xfrm>
              <a:off x="1944"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53" name="Line 12"/>
            <p:cNvSpPr>
              <a:spLocks noChangeShapeType="1"/>
            </p:cNvSpPr>
            <p:nvPr/>
          </p:nvSpPr>
          <p:spPr bwMode="auto">
            <a:xfrm>
              <a:off x="2040"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1554" name="Text Box 13"/>
          <p:cNvSpPr txBox="1">
            <a:spLocks noChangeArrowheads="1"/>
          </p:cNvSpPr>
          <p:nvPr/>
        </p:nvSpPr>
        <p:spPr bwMode="auto">
          <a:xfrm>
            <a:off x="2693988" y="3357564"/>
            <a:ext cx="78105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Block</a:t>
            </a:r>
          </a:p>
        </p:txBody>
      </p:sp>
      <p:sp>
        <p:nvSpPr>
          <p:cNvPr id="321555" name="Text Box 14"/>
          <p:cNvSpPr txBox="1">
            <a:spLocks noChangeArrowheads="1"/>
          </p:cNvSpPr>
          <p:nvPr/>
        </p:nvSpPr>
        <p:spPr bwMode="auto">
          <a:xfrm>
            <a:off x="2495550" y="5297489"/>
            <a:ext cx="838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Grid</a:t>
            </a:r>
          </a:p>
        </p:txBody>
      </p:sp>
      <p:sp>
        <p:nvSpPr>
          <p:cNvPr id="321556" name="Rectangle 15"/>
          <p:cNvSpPr>
            <a:spLocks noChangeArrowheads="1"/>
          </p:cNvSpPr>
          <p:nvPr/>
        </p:nvSpPr>
        <p:spPr bwMode="auto">
          <a:xfrm>
            <a:off x="7986713" y="2449513"/>
            <a:ext cx="228600" cy="228600"/>
          </a:xfrm>
          <a:prstGeom prst="rect">
            <a:avLst/>
          </a:prstGeom>
          <a:solidFill>
            <a:srgbClr val="008080"/>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57" name="Text Box 16"/>
          <p:cNvSpPr txBox="1">
            <a:spLocks noChangeArrowheads="1"/>
          </p:cNvSpPr>
          <p:nvPr/>
        </p:nvSpPr>
        <p:spPr bwMode="auto">
          <a:xfrm>
            <a:off x="8183564" y="2370139"/>
            <a:ext cx="758825"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Core</a:t>
            </a:r>
          </a:p>
        </p:txBody>
      </p:sp>
      <p:sp>
        <p:nvSpPr>
          <p:cNvPr id="321558" name="Text Box 17"/>
          <p:cNvSpPr txBox="1">
            <a:spLocks noChangeArrowheads="1"/>
          </p:cNvSpPr>
          <p:nvPr/>
        </p:nvSpPr>
        <p:spPr bwMode="auto">
          <a:xfrm>
            <a:off x="3790950" y="1776414"/>
            <a:ext cx="1066800" cy="371513"/>
          </a:xfrm>
          <a:prstGeom prst="rect">
            <a:avLst/>
          </a:pr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Software</a:t>
            </a:r>
          </a:p>
        </p:txBody>
      </p:sp>
      <p:sp>
        <p:nvSpPr>
          <p:cNvPr id="321559" name="Text Box 18"/>
          <p:cNvSpPr txBox="1">
            <a:spLocks noChangeArrowheads="1"/>
          </p:cNvSpPr>
          <p:nvPr/>
        </p:nvSpPr>
        <p:spPr bwMode="auto">
          <a:xfrm>
            <a:off x="7491413" y="1776414"/>
            <a:ext cx="1066800" cy="371513"/>
          </a:xfrm>
          <a:prstGeom prst="rect">
            <a:avLst/>
          </a:pr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Hardware</a:t>
            </a:r>
          </a:p>
        </p:txBody>
      </p:sp>
      <p:pic>
        <p:nvPicPr>
          <p:cNvPr id="32156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614" y="2941639"/>
            <a:ext cx="407987"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21561" name="Text Box 20"/>
          <p:cNvSpPr txBox="1">
            <a:spLocks noChangeArrowheads="1"/>
          </p:cNvSpPr>
          <p:nvPr/>
        </p:nvSpPr>
        <p:spPr bwMode="auto">
          <a:xfrm>
            <a:off x="8315325" y="3400426"/>
            <a:ext cx="5334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SM</a:t>
            </a:r>
          </a:p>
        </p:txBody>
      </p:sp>
      <p:sp>
        <p:nvSpPr>
          <p:cNvPr id="321562" name="Text Box 21"/>
          <p:cNvSpPr txBox="1">
            <a:spLocks noChangeArrowheads="1"/>
          </p:cNvSpPr>
          <p:nvPr/>
        </p:nvSpPr>
        <p:spPr bwMode="auto">
          <a:xfrm>
            <a:off x="9513888" y="5213351"/>
            <a:ext cx="685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GPU</a:t>
            </a:r>
          </a:p>
        </p:txBody>
      </p:sp>
      <p:sp>
        <p:nvSpPr>
          <p:cNvPr id="321563" name="Rectangle 22"/>
          <p:cNvSpPr>
            <a:spLocks noChangeArrowheads="1"/>
          </p:cNvSpPr>
          <p:nvPr/>
        </p:nvSpPr>
        <p:spPr bwMode="auto">
          <a:xfrm>
            <a:off x="3257550" y="4916488"/>
            <a:ext cx="2667000" cy="914400"/>
          </a:xfrm>
          <a:prstGeom prst="rect">
            <a:avLst/>
          </a:prstGeom>
          <a:solidFill>
            <a:srgbClr val="BBE0E3"/>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grpSp>
        <p:nvGrpSpPr>
          <p:cNvPr id="321564" name="Group 23"/>
          <p:cNvGrpSpPr/>
          <p:nvPr/>
        </p:nvGrpSpPr>
        <p:grpSpPr bwMode="auto">
          <a:xfrm>
            <a:off x="3302001" y="4973638"/>
            <a:ext cx="709613" cy="798512"/>
            <a:chOff x="1084" y="2772"/>
            <a:chExt cx="447" cy="503"/>
          </a:xfrm>
        </p:grpSpPr>
        <p:sp>
          <p:nvSpPr>
            <p:cNvPr id="321565" name="Rectangle 24"/>
            <p:cNvSpPr>
              <a:spLocks noChangeArrowheads="1"/>
            </p:cNvSpPr>
            <p:nvPr/>
          </p:nvSpPr>
          <p:spPr bwMode="auto">
            <a:xfrm>
              <a:off x="1084" y="2772"/>
              <a:ext cx="448" cy="504"/>
            </a:xfrm>
            <a:prstGeom prst="rect">
              <a:avLst/>
            </a:prstGeom>
            <a:solidFill>
              <a:srgbClr val="FFFF99"/>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66" name="Line 25"/>
            <p:cNvSpPr>
              <a:spLocks noChangeShapeType="1"/>
            </p:cNvSpPr>
            <p:nvPr/>
          </p:nvSpPr>
          <p:spPr bwMode="auto">
            <a:xfrm>
              <a:off x="1140"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67" name="Line 26"/>
            <p:cNvSpPr>
              <a:spLocks noChangeShapeType="1"/>
            </p:cNvSpPr>
            <p:nvPr/>
          </p:nvSpPr>
          <p:spPr bwMode="auto">
            <a:xfrm>
              <a:off x="119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68" name="Line 27"/>
            <p:cNvSpPr>
              <a:spLocks noChangeShapeType="1"/>
            </p:cNvSpPr>
            <p:nvPr/>
          </p:nvSpPr>
          <p:spPr bwMode="auto">
            <a:xfrm>
              <a:off x="125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69" name="Line 28"/>
            <p:cNvSpPr>
              <a:spLocks noChangeShapeType="1"/>
            </p:cNvSpPr>
            <p:nvPr/>
          </p:nvSpPr>
          <p:spPr bwMode="auto">
            <a:xfrm>
              <a:off x="1308"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0" name="Line 29"/>
            <p:cNvSpPr>
              <a:spLocks noChangeShapeType="1"/>
            </p:cNvSpPr>
            <p:nvPr/>
          </p:nvSpPr>
          <p:spPr bwMode="auto">
            <a:xfrm>
              <a:off x="1364"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1" name="Line 30"/>
            <p:cNvSpPr>
              <a:spLocks noChangeShapeType="1"/>
            </p:cNvSpPr>
            <p:nvPr/>
          </p:nvSpPr>
          <p:spPr bwMode="auto">
            <a:xfrm>
              <a:off x="1420"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2" name="Line 31"/>
            <p:cNvSpPr>
              <a:spLocks noChangeShapeType="1"/>
            </p:cNvSpPr>
            <p:nvPr/>
          </p:nvSpPr>
          <p:spPr bwMode="auto">
            <a:xfrm>
              <a:off x="147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1573" name="Group 32"/>
          <p:cNvGrpSpPr/>
          <p:nvPr/>
        </p:nvGrpSpPr>
        <p:grpSpPr bwMode="auto">
          <a:xfrm>
            <a:off x="4057651" y="4973638"/>
            <a:ext cx="709613" cy="798512"/>
            <a:chOff x="1560" y="2772"/>
            <a:chExt cx="447" cy="503"/>
          </a:xfrm>
        </p:grpSpPr>
        <p:sp>
          <p:nvSpPr>
            <p:cNvPr id="321574" name="Rectangle 33"/>
            <p:cNvSpPr>
              <a:spLocks noChangeArrowheads="1"/>
            </p:cNvSpPr>
            <p:nvPr/>
          </p:nvSpPr>
          <p:spPr bwMode="auto">
            <a:xfrm>
              <a:off x="1560" y="2772"/>
              <a:ext cx="448" cy="504"/>
            </a:xfrm>
            <a:prstGeom prst="rect">
              <a:avLst/>
            </a:prstGeom>
            <a:solidFill>
              <a:srgbClr val="FFFF99"/>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75" name="Line 34"/>
            <p:cNvSpPr>
              <a:spLocks noChangeShapeType="1"/>
            </p:cNvSpPr>
            <p:nvPr/>
          </p:nvSpPr>
          <p:spPr bwMode="auto">
            <a:xfrm>
              <a:off x="161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6" name="Line 35"/>
            <p:cNvSpPr>
              <a:spLocks noChangeShapeType="1"/>
            </p:cNvSpPr>
            <p:nvPr/>
          </p:nvSpPr>
          <p:spPr bwMode="auto">
            <a:xfrm>
              <a:off x="167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7" name="Line 36"/>
            <p:cNvSpPr>
              <a:spLocks noChangeShapeType="1"/>
            </p:cNvSpPr>
            <p:nvPr/>
          </p:nvSpPr>
          <p:spPr bwMode="auto">
            <a:xfrm>
              <a:off x="1728"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8" name="Line 37"/>
            <p:cNvSpPr>
              <a:spLocks noChangeShapeType="1"/>
            </p:cNvSpPr>
            <p:nvPr/>
          </p:nvSpPr>
          <p:spPr bwMode="auto">
            <a:xfrm>
              <a:off x="1784"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9" name="Line 38"/>
            <p:cNvSpPr>
              <a:spLocks noChangeShapeType="1"/>
            </p:cNvSpPr>
            <p:nvPr/>
          </p:nvSpPr>
          <p:spPr bwMode="auto">
            <a:xfrm>
              <a:off x="1840"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0" name="Line 39"/>
            <p:cNvSpPr>
              <a:spLocks noChangeShapeType="1"/>
            </p:cNvSpPr>
            <p:nvPr/>
          </p:nvSpPr>
          <p:spPr bwMode="auto">
            <a:xfrm>
              <a:off x="189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1" name="Line 40"/>
            <p:cNvSpPr>
              <a:spLocks noChangeShapeType="1"/>
            </p:cNvSpPr>
            <p:nvPr/>
          </p:nvSpPr>
          <p:spPr bwMode="auto">
            <a:xfrm>
              <a:off x="195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1582" name="Group 41"/>
          <p:cNvGrpSpPr/>
          <p:nvPr/>
        </p:nvGrpSpPr>
        <p:grpSpPr bwMode="auto">
          <a:xfrm>
            <a:off x="5168901" y="4973638"/>
            <a:ext cx="709613" cy="798512"/>
            <a:chOff x="2260" y="2772"/>
            <a:chExt cx="447" cy="503"/>
          </a:xfrm>
        </p:grpSpPr>
        <p:sp>
          <p:nvSpPr>
            <p:cNvPr id="321583" name="Rectangle 42"/>
            <p:cNvSpPr>
              <a:spLocks noChangeArrowheads="1"/>
            </p:cNvSpPr>
            <p:nvPr/>
          </p:nvSpPr>
          <p:spPr bwMode="auto">
            <a:xfrm>
              <a:off x="2260" y="2772"/>
              <a:ext cx="448" cy="504"/>
            </a:xfrm>
            <a:prstGeom prst="rect">
              <a:avLst/>
            </a:prstGeom>
            <a:solidFill>
              <a:srgbClr val="FFFF99"/>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84" name="Line 43"/>
            <p:cNvSpPr>
              <a:spLocks noChangeShapeType="1"/>
            </p:cNvSpPr>
            <p:nvPr/>
          </p:nvSpPr>
          <p:spPr bwMode="auto">
            <a:xfrm>
              <a:off x="231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5" name="Line 44"/>
            <p:cNvSpPr>
              <a:spLocks noChangeShapeType="1"/>
            </p:cNvSpPr>
            <p:nvPr/>
          </p:nvSpPr>
          <p:spPr bwMode="auto">
            <a:xfrm>
              <a:off x="237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6" name="Line 45"/>
            <p:cNvSpPr>
              <a:spLocks noChangeShapeType="1"/>
            </p:cNvSpPr>
            <p:nvPr/>
          </p:nvSpPr>
          <p:spPr bwMode="auto">
            <a:xfrm>
              <a:off x="2428"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7" name="Line 46"/>
            <p:cNvSpPr>
              <a:spLocks noChangeShapeType="1"/>
            </p:cNvSpPr>
            <p:nvPr/>
          </p:nvSpPr>
          <p:spPr bwMode="auto">
            <a:xfrm>
              <a:off x="2484"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8" name="Line 47"/>
            <p:cNvSpPr>
              <a:spLocks noChangeShapeType="1"/>
            </p:cNvSpPr>
            <p:nvPr/>
          </p:nvSpPr>
          <p:spPr bwMode="auto">
            <a:xfrm>
              <a:off x="2540"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9" name="Line 48"/>
            <p:cNvSpPr>
              <a:spLocks noChangeShapeType="1"/>
            </p:cNvSpPr>
            <p:nvPr/>
          </p:nvSpPr>
          <p:spPr bwMode="auto">
            <a:xfrm>
              <a:off x="259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90" name="Line 49"/>
            <p:cNvSpPr>
              <a:spLocks noChangeShapeType="1"/>
            </p:cNvSpPr>
            <p:nvPr/>
          </p:nvSpPr>
          <p:spPr bwMode="auto">
            <a:xfrm>
              <a:off x="265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1591" name="Text Box 50"/>
          <p:cNvSpPr txBox="1">
            <a:spLocks noChangeArrowheads="1"/>
          </p:cNvSpPr>
          <p:nvPr/>
        </p:nvSpPr>
        <p:spPr bwMode="auto">
          <a:xfrm>
            <a:off x="4768850" y="5202239"/>
            <a:ext cx="40005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spcBef>
                <a:spcPts val="1500"/>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a:t>
            </a:r>
          </a:p>
        </p:txBody>
      </p:sp>
      <p:pic>
        <p:nvPicPr>
          <p:cNvPr id="321592" name="Picture 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4213" y="4806950"/>
            <a:ext cx="825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21593" name="Picture 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8763" y="4806950"/>
            <a:ext cx="825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21594" name="Picture 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3313" y="4806950"/>
            <a:ext cx="825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21595" name="Line 54"/>
          <p:cNvSpPr>
            <a:spLocks noChangeShapeType="1"/>
          </p:cNvSpPr>
          <p:nvPr/>
        </p:nvSpPr>
        <p:spPr bwMode="auto">
          <a:xfrm>
            <a:off x="4362450" y="4202113"/>
            <a:ext cx="1588" cy="622300"/>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96" name="Line 55"/>
          <p:cNvSpPr>
            <a:spLocks noChangeShapeType="1"/>
          </p:cNvSpPr>
          <p:nvPr/>
        </p:nvSpPr>
        <p:spPr bwMode="auto">
          <a:xfrm>
            <a:off x="4348164" y="2373313"/>
            <a:ext cx="1587" cy="622300"/>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p14="http://schemas.microsoft.com/office/powerpoint/2010/main">
        <mc:Choice Requires="p14">
          <p:contentPart p14:bwMode="auto" r:id="rId5">
            <p14:nvContentPartPr>
              <p14:cNvPr id="4" name="墨迹 3"/>
              <p14:cNvContentPartPr/>
              <p14:nvPr/>
            </p14:nvContentPartPr>
            <p14:xfrm>
              <a:off x="7345800" y="4537440"/>
              <a:ext cx="894240" cy="412920"/>
            </p14:xfrm>
          </p:contentPart>
        </mc:Choice>
        <mc:Fallback xmlns="">
          <p:pic>
            <p:nvPicPr>
              <p:cNvPr id="4" name="墨迹 3"/>
              <p:cNvPicPr/>
              <p:nvPr/>
            </p:nvPicPr>
            <p:blipFill>
              <a:blip r:embed="rId6"/>
              <a:stretch>
                <a:fillRect/>
              </a:stretch>
            </p:blipFill>
            <p:spPr>
              <a:xfrm>
                <a:off x="7336440" y="4528080"/>
                <a:ext cx="912960" cy="431640"/>
              </a:xfrm>
              <a:prstGeom prst="rect">
                <a:avLst/>
              </a:prstGeom>
            </p:spPr>
          </p:pic>
        </mc:Fallback>
      </mc:AlternateContent>
    </p:spTree>
    <p:extLst>
      <p:ext uri="{BB962C8B-B14F-4D97-AF65-F5344CB8AC3E}">
        <p14:creationId xmlns:p14="http://schemas.microsoft.com/office/powerpoint/2010/main" val="97135785"/>
      </p:ext>
    </p:extLst>
  </p:cSld>
  <p:clrMapOvr>
    <a:masterClrMapping/>
  </p:clrMapOvr>
  <p:transition advTm="31671"/>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ChangeArrowheads="1"/>
          </p:cNvSpPr>
          <p:nvPr/>
        </p:nvSpPr>
        <p:spPr bwMode="auto">
          <a:xfrm>
            <a:off x="1282995" y="188913"/>
            <a:ext cx="868174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SIMD/SIMT</a:t>
            </a:r>
            <a:r>
              <a:rPr lang="zh-CN" altLang="en-US" b="1" dirty="0"/>
              <a:t>：</a:t>
            </a:r>
            <a:r>
              <a:rPr lang="en-US" altLang="zh-CN" b="1" dirty="0"/>
              <a:t>Micro Parallelism</a:t>
            </a:r>
          </a:p>
        </p:txBody>
      </p:sp>
      <p:pic>
        <p:nvPicPr>
          <p:cNvPr id="337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39925"/>
            <a:ext cx="91440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84305"/>
      </p:ext>
    </p:extLst>
  </p:cSld>
  <p:clrMapOvr>
    <a:masterClrMapping/>
  </p:clrMapOvr>
  <p:transition advTm="31671"/>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ChangeArrowheads="1"/>
          </p:cNvSpPr>
          <p:nvPr/>
        </p:nvSpPr>
        <p:spPr bwMode="auto">
          <a:xfrm>
            <a:off x="2424114" y="211138"/>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a:t>SIMT Implementation</a:t>
            </a:r>
          </a:p>
        </p:txBody>
      </p:sp>
      <p:pic>
        <p:nvPicPr>
          <p:cNvPr id="333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1628775"/>
            <a:ext cx="9120188"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标注 1"/>
          <p:cNvSpPr/>
          <p:nvPr/>
        </p:nvSpPr>
        <p:spPr>
          <a:xfrm>
            <a:off x="1536700" y="1857375"/>
            <a:ext cx="1438275" cy="612648"/>
          </a:xfrm>
          <a:prstGeom prst="wedgeRoundRectCallout">
            <a:avLst>
              <a:gd name="adj1" fmla="val 2084"/>
              <a:gd name="adj2" fmla="val 842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为每个</a:t>
            </a:r>
            <a:r>
              <a:rPr lang="en-US" altLang="zh-CN" sz="1400" dirty="0">
                <a:solidFill>
                  <a:schemeClr val="tx1"/>
                </a:solidFill>
              </a:rPr>
              <a:t>warp</a:t>
            </a:r>
            <a:r>
              <a:rPr lang="zh-CN" altLang="en-US" sz="1400" dirty="0">
                <a:solidFill>
                  <a:schemeClr val="tx1"/>
                </a:solidFill>
              </a:rPr>
              <a:t>维护一个</a:t>
            </a:r>
            <a:r>
              <a:rPr lang="en-US" altLang="zh-CN" sz="1400" dirty="0">
                <a:solidFill>
                  <a:schemeClr val="tx1"/>
                </a:solidFill>
              </a:rPr>
              <a:t>PC</a:t>
            </a:r>
            <a:endParaRPr lang="zh-CN" altLang="en-US" sz="1400" dirty="0">
              <a:solidFill>
                <a:schemeClr val="tx1"/>
              </a:solidFill>
            </a:endParaRPr>
          </a:p>
        </p:txBody>
      </p:sp>
      <p:sp>
        <p:nvSpPr>
          <p:cNvPr id="6" name="圆角矩形标注 5"/>
          <p:cNvSpPr/>
          <p:nvPr/>
        </p:nvSpPr>
        <p:spPr>
          <a:xfrm>
            <a:off x="3470275" y="1016127"/>
            <a:ext cx="1438275" cy="612648"/>
          </a:xfrm>
          <a:prstGeom prst="wedgeRoundRectCallout">
            <a:avLst>
              <a:gd name="adj1" fmla="val 2084"/>
              <a:gd name="adj2" fmla="val 842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取指令</a:t>
            </a:r>
          </a:p>
        </p:txBody>
      </p:sp>
      <p:sp>
        <p:nvSpPr>
          <p:cNvPr id="7" name="圆角矩形标注 6"/>
          <p:cNvSpPr/>
          <p:nvPr/>
        </p:nvSpPr>
        <p:spPr>
          <a:xfrm>
            <a:off x="5203825" y="1827276"/>
            <a:ext cx="1438275" cy="612648"/>
          </a:xfrm>
          <a:prstGeom prst="wedgeRoundRectCallout">
            <a:avLst>
              <a:gd name="adj1" fmla="val 2084"/>
              <a:gd name="adj2" fmla="val 842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指令进入不同指令队列</a:t>
            </a:r>
          </a:p>
        </p:txBody>
      </p:sp>
      <p:sp>
        <p:nvSpPr>
          <p:cNvPr id="8" name="圆角矩形标注 7"/>
          <p:cNvSpPr/>
          <p:nvPr/>
        </p:nvSpPr>
        <p:spPr>
          <a:xfrm>
            <a:off x="8467726" y="1125538"/>
            <a:ext cx="1438275" cy="612648"/>
          </a:xfrm>
          <a:prstGeom prst="wedgeRoundRectCallout">
            <a:avLst>
              <a:gd name="adj1" fmla="val 2084"/>
              <a:gd name="adj2" fmla="val 842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进入不同的车道并行执行</a:t>
            </a:r>
          </a:p>
        </p:txBody>
      </p:sp>
    </p:spTree>
    <p:extLst>
      <p:ext uri="{BB962C8B-B14F-4D97-AF65-F5344CB8AC3E}">
        <p14:creationId xmlns:p14="http://schemas.microsoft.com/office/powerpoint/2010/main" val="3032621070"/>
      </p:ext>
    </p:extLst>
  </p:cSld>
  <p:clrMapOvr>
    <a:masterClrMapping/>
  </p:clrMapOvr>
  <p:transition advTm="3167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ChangeArrowheads="1"/>
          </p:cNvSpPr>
          <p:nvPr/>
        </p:nvSpPr>
        <p:spPr bwMode="auto">
          <a:xfrm>
            <a:off x="2279651" y="188913"/>
            <a:ext cx="82089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Instruction Dispatch</a:t>
            </a:r>
          </a:p>
        </p:txBody>
      </p:sp>
      <p:graphicFrame>
        <p:nvGraphicFramePr>
          <p:cNvPr id="343044" name="Object 1"/>
          <p:cNvGraphicFramePr>
            <a:graphicFrameLocks noChangeAspect="1"/>
          </p:cNvGraphicFramePr>
          <p:nvPr/>
        </p:nvGraphicFramePr>
        <p:xfrm>
          <a:off x="175695" y="1560513"/>
          <a:ext cx="6337300" cy="4808537"/>
        </p:xfrm>
        <a:graphic>
          <a:graphicData uri="http://schemas.openxmlformats.org/presentationml/2006/ole">
            <mc:AlternateContent xmlns:mc="http://schemas.openxmlformats.org/markup-compatibility/2006">
              <mc:Choice xmlns:v="urn:schemas-microsoft-com:vml" Requires="v">
                <p:oleObj r:id="rId3" imgW="3590290" imgH="2443480" progId="Visio.Drawing.11">
                  <p:embed/>
                </p:oleObj>
              </mc:Choice>
              <mc:Fallback>
                <p:oleObj r:id="rId3" imgW="3590290" imgH="2443480" progId="Visio.Drawing.11">
                  <p:embed/>
                  <p:pic>
                    <p:nvPicPr>
                      <p:cNvPr id="343044"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695" y="1560513"/>
                        <a:ext cx="6337300" cy="4808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3898" y="1103313"/>
            <a:ext cx="5369493"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a:xfrm>
            <a:off x="302707" y="1103312"/>
            <a:ext cx="6619088" cy="19907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a:stCxn id="2" idx="4"/>
          </p:cNvCxnSpPr>
          <p:nvPr/>
        </p:nvCxnSpPr>
        <p:spPr>
          <a:xfrm flipV="1">
            <a:off x="3612251" y="2615609"/>
            <a:ext cx="6329191" cy="4784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023286"/>
      </p:ext>
    </p:extLst>
  </p:cSld>
  <p:clrMapOvr>
    <a:masterClrMapping/>
  </p:clrMapOvr>
  <p:transition advTm="3167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6E6D4-E9E1-074A-88F2-4BA5596C03D2}"/>
              </a:ext>
            </a:extLst>
          </p:cNvPr>
          <p:cNvSpPr>
            <a:spLocks noGrp="1"/>
          </p:cNvSpPr>
          <p:nvPr>
            <p:ph type="title"/>
          </p:nvPr>
        </p:nvSpPr>
        <p:spPr>
          <a:xfrm>
            <a:off x="1447800" y="599925"/>
            <a:ext cx="9296400" cy="921933"/>
          </a:xfrm>
        </p:spPr>
        <p:txBody>
          <a:bodyPr/>
          <a:lstStyle/>
          <a:p>
            <a:r>
              <a:rPr kumimoji="1" lang="zh-CN" altLang="en-US" dirty="0"/>
              <a:t>数据级并行</a:t>
            </a:r>
            <a:r>
              <a:rPr kumimoji="1" lang="en-US" altLang="zh-CN" dirty="0"/>
              <a:t>——</a:t>
            </a:r>
            <a:r>
              <a:rPr kumimoji="1" lang="zh-CN" altLang="en-US" dirty="0"/>
              <a:t>传统器件的问题</a:t>
            </a:r>
          </a:p>
        </p:txBody>
      </p:sp>
      <p:sp>
        <p:nvSpPr>
          <p:cNvPr id="3" name="内容占位符 2">
            <a:extLst>
              <a:ext uri="{FF2B5EF4-FFF2-40B4-BE49-F238E27FC236}">
                <a16:creationId xmlns:a16="http://schemas.microsoft.com/office/drawing/2014/main" id="{EA53462C-ACA1-B14D-803A-8AC1238B0770}"/>
              </a:ext>
            </a:extLst>
          </p:cNvPr>
          <p:cNvSpPr>
            <a:spLocks noGrp="1"/>
          </p:cNvSpPr>
          <p:nvPr>
            <p:ph sz="quarter" idx="23"/>
          </p:nvPr>
        </p:nvSpPr>
        <p:spPr>
          <a:xfrm>
            <a:off x="1447800" y="2121780"/>
            <a:ext cx="9951720" cy="3657320"/>
          </a:xfrm>
        </p:spPr>
        <p:txBody>
          <a:bodyPr>
            <a:normAutofit/>
          </a:bodyPr>
          <a:lstStyle/>
          <a:p>
            <a:r>
              <a:rPr kumimoji="1" lang="zh-CN" altLang="en-US" dirty="0"/>
              <a:t>分析传统的标量</a:t>
            </a:r>
            <a:r>
              <a:rPr kumimoji="1" lang="en-US" altLang="zh-CN" dirty="0"/>
              <a:t>CPU</a:t>
            </a:r>
            <a:r>
              <a:rPr kumimoji="1" lang="zh-CN" altLang="en-US" dirty="0"/>
              <a:t>流水线可知，</a:t>
            </a:r>
            <a:r>
              <a:rPr kumimoji="1" lang="zh-CN" altLang="en-US" b="1" dirty="0"/>
              <a:t>取址、译码等操作</a:t>
            </a:r>
            <a:r>
              <a:rPr kumimoji="1" lang="zh-CN" altLang="en-US" dirty="0"/>
              <a:t>逻辑复杂，且开销不低</a:t>
            </a:r>
            <a:endParaRPr kumimoji="1" lang="en-US" altLang="zh-CN" dirty="0"/>
          </a:p>
          <a:p>
            <a:r>
              <a:rPr kumimoji="1" lang="zh-CN" altLang="en-US" dirty="0"/>
              <a:t>对于</a:t>
            </a:r>
            <a:r>
              <a:rPr kumimoji="1" lang="en-US" altLang="zh-CN" dirty="0"/>
              <a:t>SPMD</a:t>
            </a:r>
            <a:r>
              <a:rPr kumimoji="1" lang="zh-CN" altLang="en-US" dirty="0"/>
              <a:t>任务，无论是在</a:t>
            </a:r>
            <a:r>
              <a:rPr kumimoji="1" lang="en-US" altLang="zh-CN" dirty="0"/>
              <a:t>SISD</a:t>
            </a:r>
            <a:r>
              <a:rPr kumimoji="1" lang="zh-CN" altLang="en-US" dirty="0"/>
              <a:t>还是</a:t>
            </a:r>
            <a:r>
              <a:rPr kumimoji="1" lang="en-US" altLang="zh-CN" dirty="0"/>
              <a:t>MIMD</a:t>
            </a:r>
            <a:r>
              <a:rPr kumimoji="1" lang="zh-Hans" altLang="en-US" dirty="0"/>
              <a:t>（</a:t>
            </a:r>
            <a:r>
              <a:rPr kumimoji="1" lang="zh-CN" altLang="en-US" dirty="0"/>
              <a:t>多核</a:t>
            </a:r>
            <a:r>
              <a:rPr kumimoji="1" lang="zh-Hans" altLang="en-US" dirty="0"/>
              <a:t>）</a:t>
            </a:r>
            <a:r>
              <a:rPr kumimoji="1" lang="zh-CN" altLang="en-US" dirty="0"/>
              <a:t>器件上运行，其取址、译码操作都是有冗余的</a:t>
            </a:r>
            <a:endParaRPr kumimoji="1" lang="en-US" altLang="zh-CN" dirty="0"/>
          </a:p>
          <a:p>
            <a:endParaRPr kumimoji="1" lang="en-US" altLang="zh-CN" dirty="0"/>
          </a:p>
          <a:p>
            <a:r>
              <a:rPr kumimoji="1" lang="zh-CN" altLang="en-US" dirty="0"/>
              <a:t>对于</a:t>
            </a:r>
            <a:r>
              <a:rPr kumimoji="1" lang="en-US" altLang="zh-CN" dirty="0"/>
              <a:t>SPMD</a:t>
            </a:r>
            <a:r>
              <a:rPr kumimoji="1" lang="zh-CN" altLang="en-US" dirty="0"/>
              <a:t>场景，如何设计一种新型的器件？</a:t>
            </a:r>
            <a:endParaRPr kumimoji="1" lang="en-US" altLang="zh-CN" dirty="0"/>
          </a:p>
        </p:txBody>
      </p:sp>
    </p:spTree>
    <p:extLst>
      <p:ext uri="{BB962C8B-B14F-4D97-AF65-F5344CB8AC3E}">
        <p14:creationId xmlns:p14="http://schemas.microsoft.com/office/powerpoint/2010/main" val="1296673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2279650" y="260350"/>
            <a:ext cx="74691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dirty="0"/>
              <a:t>Warps/</a:t>
            </a:r>
            <a:r>
              <a:rPr lang="en-US" altLang="zh-CN" dirty="0" err="1"/>
              <a:t>Wavefront</a:t>
            </a:r>
            <a:endParaRPr lang="en-US" altLang="zh-CN" dirty="0"/>
          </a:p>
        </p:txBody>
      </p:sp>
      <p:pic>
        <p:nvPicPr>
          <p:cNvPr id="326661" name="Picture 2" descr="GT200war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138" y="1773239"/>
            <a:ext cx="3302000" cy="39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6662" name="Picture 5" descr="war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738" y="1916113"/>
            <a:ext cx="2514600" cy="38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666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7676" y="2276475"/>
            <a:ext cx="2492375"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8580605"/>
      </p:ext>
    </p:extLst>
  </p:cSld>
  <p:clrMapOvr>
    <a:masterClrMapping/>
  </p:clrMapOvr>
  <p:transition advTm="3167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578" name="Picture 2" descr="branchdive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513" y="1052514"/>
            <a:ext cx="9144000" cy="486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350847"/>
      </p:ext>
    </p:extLst>
  </p:cSld>
  <p:clrMapOvr>
    <a:masterClrMapping/>
  </p:clrMapOvr>
  <p:transition advTm="31671"/>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2" descr="datadive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28776"/>
            <a:ext cx="9144000" cy="381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35231"/>
      </p:ext>
    </p:extLst>
  </p:cSld>
  <p:clrMapOvr>
    <a:masterClrMapping/>
  </p:clrMapOvr>
  <p:transition advTm="31671"/>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26" name="Picture 2" descr="warpsch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559" y="339756"/>
            <a:ext cx="5205830" cy="638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741262"/>
      </p:ext>
    </p:extLst>
  </p:cSld>
  <p:clrMapOvr>
    <a:masterClrMapping/>
  </p:clrMapOvr>
  <p:transition advTm="3167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3" descr="kernelschedu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018" y="208547"/>
            <a:ext cx="6335819" cy="6489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66999"/>
      </p:ext>
    </p:extLst>
  </p:cSld>
  <p:clrMapOvr>
    <a:masterClrMapping/>
  </p:clrMapOvr>
  <p:transition advTm="3167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instructionschedu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968" y="274741"/>
            <a:ext cx="5789028" cy="644673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294967295"/>
          </p:nvPr>
        </p:nvSpPr>
        <p:spPr>
          <a:xfrm>
            <a:off x="5536305" y="6356352"/>
            <a:ext cx="987552" cy="365125"/>
          </a:xfrm>
          <a:prstGeom prst="rect">
            <a:avLst/>
          </a:prstGeom>
        </p:spPr>
        <p:txBody>
          <a:bodyPr/>
          <a:lstStyle/>
          <a:p>
            <a:fld id="{B5CEABB6-07DC-46E8-9B57-56EC44A396E5}" type="slidenum">
              <a:rPr lang="en-US" altLang="zh-CN" smtClean="0"/>
              <a:t>75</a:t>
            </a:fld>
            <a:r>
              <a:rPr lang="en-US" altLang="zh-CN"/>
              <a:t>/75</a:t>
            </a:r>
            <a:endParaRPr lang="zh-CN" altLang="en-US" dirty="0"/>
          </a:p>
        </p:txBody>
      </p:sp>
    </p:spTree>
    <p:extLst>
      <p:ext uri="{BB962C8B-B14F-4D97-AF65-F5344CB8AC3E}">
        <p14:creationId xmlns:p14="http://schemas.microsoft.com/office/powerpoint/2010/main" val="1212443039"/>
      </p:ext>
    </p:extLst>
  </p:cSld>
  <p:clrMapOvr>
    <a:masterClrMapping/>
  </p:clrMapOvr>
  <p:transition advTm="3167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9495" y="251008"/>
            <a:ext cx="9296400" cy="921933"/>
          </a:xfrm>
        </p:spPr>
        <p:txBody>
          <a:bodyPr/>
          <a:lstStyle/>
          <a:p>
            <a:r>
              <a:rPr lang="zh-CN" altLang="en-US" dirty="0"/>
              <a:t>笔记</a:t>
            </a:r>
          </a:p>
        </p:txBody>
      </p:sp>
      <p:sp>
        <p:nvSpPr>
          <p:cNvPr id="3" name="内容占位符 2"/>
          <p:cNvSpPr>
            <a:spLocks noGrp="1"/>
          </p:cNvSpPr>
          <p:nvPr>
            <p:ph sz="quarter" idx="23"/>
          </p:nvPr>
        </p:nvSpPr>
        <p:spPr>
          <a:xfrm>
            <a:off x="1411705" y="1058504"/>
            <a:ext cx="9296400" cy="5781311"/>
          </a:xfrm>
        </p:spPr>
        <p:txBody>
          <a:bodyPr>
            <a:normAutofit/>
          </a:bodyPr>
          <a:lstStyle/>
          <a:p>
            <a:r>
              <a:rPr lang="en-US" altLang="zh-CN" dirty="0"/>
              <a:t>Grid</a:t>
            </a:r>
            <a:r>
              <a:rPr lang="zh-CN" altLang="en-US" dirty="0"/>
              <a:t>是扔到</a:t>
            </a:r>
            <a:r>
              <a:rPr lang="en-US" altLang="zh-CN" dirty="0"/>
              <a:t>GPU</a:t>
            </a:r>
            <a:r>
              <a:rPr lang="zh-CN" altLang="en-US" dirty="0"/>
              <a:t>上的单元。</a:t>
            </a:r>
            <a:endParaRPr lang="en-US" altLang="zh-CN" dirty="0"/>
          </a:p>
          <a:p>
            <a:r>
              <a:rPr lang="en-US" altLang="zh-CN" dirty="0"/>
              <a:t>Grid</a:t>
            </a:r>
            <a:r>
              <a:rPr lang="zh-CN" altLang="en-US" dirty="0"/>
              <a:t>中有若干</a:t>
            </a:r>
            <a:r>
              <a:rPr lang="en-US" altLang="zh-CN" dirty="0"/>
              <a:t>block</a:t>
            </a:r>
            <a:r>
              <a:rPr lang="zh-CN" altLang="en-US" dirty="0"/>
              <a:t>， 每个</a:t>
            </a:r>
            <a:r>
              <a:rPr lang="en-US" altLang="zh-CN" dirty="0"/>
              <a:t>block</a:t>
            </a:r>
            <a:r>
              <a:rPr lang="zh-CN" altLang="en-US" dirty="0"/>
              <a:t>扔到一个</a:t>
            </a:r>
            <a:r>
              <a:rPr lang="en-US" altLang="zh-CN" dirty="0"/>
              <a:t>SM</a:t>
            </a:r>
            <a:r>
              <a:rPr lang="zh-CN" altLang="en-US" dirty="0"/>
              <a:t>上</a:t>
            </a:r>
            <a:endParaRPr lang="en-US" altLang="zh-CN" dirty="0"/>
          </a:p>
          <a:p>
            <a:r>
              <a:rPr lang="en-US" altLang="zh-CN" dirty="0"/>
              <a:t>Block</a:t>
            </a:r>
            <a:r>
              <a:rPr lang="zh-CN" altLang="en-US" dirty="0"/>
              <a:t>在扔到</a:t>
            </a:r>
            <a:r>
              <a:rPr lang="en-US" altLang="zh-CN" dirty="0"/>
              <a:t>SM</a:t>
            </a:r>
            <a:r>
              <a:rPr lang="zh-CN" altLang="en-US" dirty="0"/>
              <a:t>上的时候，被分成</a:t>
            </a:r>
            <a:r>
              <a:rPr lang="en-US" altLang="zh-CN" dirty="0"/>
              <a:t>warp</a:t>
            </a:r>
            <a:r>
              <a:rPr lang="zh-CN" altLang="en-US" dirty="0"/>
              <a:t>。</a:t>
            </a:r>
            <a:endParaRPr lang="en-US" altLang="zh-CN" dirty="0"/>
          </a:p>
          <a:p>
            <a:r>
              <a:rPr lang="zh-CN" altLang="en-US" dirty="0"/>
              <a:t>比如</a:t>
            </a:r>
            <a:r>
              <a:rPr lang="en-US" altLang="zh-CN" dirty="0"/>
              <a:t>Block</a:t>
            </a:r>
            <a:r>
              <a:rPr lang="zh-CN" altLang="en-US" dirty="0"/>
              <a:t>中是</a:t>
            </a:r>
            <a:r>
              <a:rPr lang="en-US" altLang="zh-CN" dirty="0"/>
              <a:t>64</a:t>
            </a:r>
            <a:r>
              <a:rPr lang="zh-CN" altLang="en-US" dirty="0"/>
              <a:t>个</a:t>
            </a:r>
            <a:r>
              <a:rPr lang="en-US" altLang="zh-CN" dirty="0"/>
              <a:t>thread</a:t>
            </a:r>
            <a:r>
              <a:rPr lang="zh-CN" altLang="en-US" dirty="0"/>
              <a:t>，这</a:t>
            </a:r>
            <a:r>
              <a:rPr lang="en-US" altLang="zh-CN" dirty="0"/>
              <a:t>64</a:t>
            </a:r>
            <a:r>
              <a:rPr lang="zh-CN" altLang="en-US" dirty="0"/>
              <a:t>个</a:t>
            </a:r>
            <a:r>
              <a:rPr lang="en-US" altLang="zh-CN" dirty="0"/>
              <a:t>thread</a:t>
            </a:r>
            <a:r>
              <a:rPr lang="zh-CN" altLang="en-US" dirty="0"/>
              <a:t>是 一个程序（</a:t>
            </a:r>
            <a:r>
              <a:rPr lang="en-US" altLang="zh-CN" dirty="0"/>
              <a:t>100</a:t>
            </a:r>
            <a:r>
              <a:rPr lang="zh-CN" altLang="en-US" dirty="0"/>
              <a:t>条指令）的实例，</a:t>
            </a:r>
            <a:r>
              <a:rPr lang="en-US" altLang="zh-CN" dirty="0"/>
              <a:t>64</a:t>
            </a:r>
            <a:r>
              <a:rPr lang="zh-CN" altLang="en-US" dirty="0"/>
              <a:t>个</a:t>
            </a:r>
            <a:r>
              <a:rPr lang="en-US" altLang="zh-CN" dirty="0"/>
              <a:t>thread</a:t>
            </a:r>
            <a:r>
              <a:rPr lang="zh-CN" altLang="en-US" dirty="0"/>
              <a:t>分成两组，每组</a:t>
            </a:r>
            <a:r>
              <a:rPr lang="en-US" altLang="zh-CN" dirty="0"/>
              <a:t>32</a:t>
            </a:r>
            <a:r>
              <a:rPr lang="zh-CN" altLang="en-US" dirty="0"/>
              <a:t>个，放入两个</a:t>
            </a:r>
            <a:r>
              <a:rPr lang="en-US" altLang="zh-CN" dirty="0"/>
              <a:t>warp</a:t>
            </a:r>
            <a:r>
              <a:rPr lang="zh-CN" altLang="en-US" dirty="0"/>
              <a:t>。</a:t>
            </a:r>
            <a:endParaRPr lang="en-US" altLang="zh-CN" dirty="0"/>
          </a:p>
          <a:p>
            <a:r>
              <a:rPr lang="zh-CN" altLang="en-US" dirty="0"/>
              <a:t>为了节省资源，因为</a:t>
            </a:r>
            <a:r>
              <a:rPr lang="en-US" altLang="zh-CN" dirty="0"/>
              <a:t>32</a:t>
            </a:r>
            <a:r>
              <a:rPr lang="zh-CN" altLang="en-US" dirty="0"/>
              <a:t>个</a:t>
            </a:r>
            <a:r>
              <a:rPr lang="en-US" altLang="zh-CN" dirty="0"/>
              <a:t>thread</a:t>
            </a:r>
            <a:r>
              <a:rPr lang="zh-CN" altLang="en-US" dirty="0"/>
              <a:t>的代码是相同的，所以在</a:t>
            </a:r>
            <a:r>
              <a:rPr lang="en-US" altLang="zh-CN" dirty="0"/>
              <a:t>warp</a:t>
            </a:r>
            <a:r>
              <a:rPr lang="zh-CN" altLang="en-US" dirty="0"/>
              <a:t>中使用的是</a:t>
            </a:r>
            <a:r>
              <a:rPr lang="en-US" altLang="zh-CN" dirty="0"/>
              <a:t>100</a:t>
            </a:r>
            <a:r>
              <a:rPr lang="zh-CN" altLang="en-US" dirty="0"/>
              <a:t>条</a:t>
            </a:r>
            <a:r>
              <a:rPr lang="en-US" altLang="zh-CN" dirty="0"/>
              <a:t>instruction, </a:t>
            </a:r>
            <a:r>
              <a:rPr lang="zh-CN" altLang="en-US" dirty="0"/>
              <a:t>放在</a:t>
            </a:r>
            <a:r>
              <a:rPr lang="en-US" altLang="zh-CN" dirty="0"/>
              <a:t>warp</a:t>
            </a:r>
            <a:r>
              <a:rPr lang="zh-CN" altLang="en-US" dirty="0"/>
              <a:t>的指令队列中，每个</a:t>
            </a:r>
            <a:r>
              <a:rPr lang="en-US" altLang="zh-CN" dirty="0"/>
              <a:t>instruction</a:t>
            </a:r>
            <a:r>
              <a:rPr lang="zh-CN" altLang="en-US" dirty="0"/>
              <a:t>在执行的时候按照</a:t>
            </a:r>
            <a:r>
              <a:rPr lang="en-US" altLang="zh-CN" dirty="0"/>
              <a:t>32</a:t>
            </a:r>
            <a:r>
              <a:rPr lang="zh-CN" altLang="en-US" dirty="0"/>
              <a:t>个</a:t>
            </a:r>
            <a:r>
              <a:rPr lang="en-US" altLang="zh-CN" dirty="0"/>
              <a:t>thread</a:t>
            </a:r>
            <a:r>
              <a:rPr lang="zh-CN" altLang="en-US" dirty="0"/>
              <a:t>，操纵</a:t>
            </a:r>
            <a:r>
              <a:rPr lang="en-US" altLang="zh-CN" dirty="0"/>
              <a:t>32</a:t>
            </a:r>
            <a:r>
              <a:rPr lang="zh-CN" altLang="en-US" dirty="0"/>
              <a:t>个数据，用</a:t>
            </a:r>
            <a:r>
              <a:rPr lang="en-US" altLang="zh-CN" dirty="0" err="1"/>
              <a:t>threadID</a:t>
            </a:r>
            <a:r>
              <a:rPr lang="zh-CN" altLang="en-US" dirty="0"/>
              <a:t>对应各自的数据。</a:t>
            </a:r>
            <a:endParaRPr lang="en-US" altLang="zh-CN" dirty="0"/>
          </a:p>
        </p:txBody>
      </p:sp>
    </p:spTree>
    <p:extLst>
      <p:ext uri="{BB962C8B-B14F-4D97-AF65-F5344CB8AC3E}">
        <p14:creationId xmlns:p14="http://schemas.microsoft.com/office/powerpoint/2010/main" val="1341661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925514"/>
            <a:ext cx="7921625"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69125" y="4109115"/>
            <a:ext cx="2820003" cy="461665"/>
          </a:xfrm>
          <a:prstGeom prst="rect">
            <a:avLst/>
          </a:prstGeom>
        </p:spPr>
        <p:txBody>
          <a:bodyPr wrap="none">
            <a:spAutoFit/>
          </a:bodyPr>
          <a:lstStyle/>
          <a:p>
            <a:pPr>
              <a:buFontTx/>
              <a:buNone/>
            </a:pPr>
            <a:r>
              <a:rPr lang="en-US" altLang="zh-CN" sz="2400" dirty="0">
                <a:solidFill>
                  <a:srgbClr val="FF0000"/>
                </a:solidFill>
                <a:ea typeface="楷体_GB2312" pitchFamily="49" charset="-122"/>
              </a:rPr>
              <a:t>GPGPU Virtualization</a:t>
            </a:r>
          </a:p>
        </p:txBody>
      </p:sp>
    </p:spTree>
    <p:extLst>
      <p:ext uri="{BB962C8B-B14F-4D97-AF65-F5344CB8AC3E}">
        <p14:creationId xmlns:p14="http://schemas.microsoft.com/office/powerpoint/2010/main" val="2897681733"/>
      </p:ext>
    </p:extLst>
  </p:cSld>
  <p:clrMapOvr>
    <a:masterClrMapping/>
  </p:clrMapOvr>
  <p:transition advTm="2939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 y="0"/>
          <a:ext cx="12154719" cy="7063273"/>
        </p:xfrm>
        <a:graphic>
          <a:graphicData uri="http://schemas.openxmlformats.org/presentationml/2006/ole">
            <mc:AlternateContent xmlns:mc="http://schemas.openxmlformats.org/markup-compatibility/2006">
              <mc:Choice xmlns:v="urn:schemas-microsoft-com:vml" Requires="v">
                <p:oleObj name="文档" r:id="rId3" imgW="9779000" imgH="4292600" progId="Word.Document.12">
                  <p:embed/>
                </p:oleObj>
              </mc:Choice>
              <mc:Fallback>
                <p:oleObj name="文档" r:id="rId3" imgW="9779000" imgH="4292600" progId="Word.Document.12">
                  <p:embed/>
                  <p:pic>
                    <p:nvPicPr>
                      <p:cNvPr id="4" name="对象 3"/>
                      <p:cNvPicPr/>
                      <p:nvPr/>
                    </p:nvPicPr>
                    <p:blipFill>
                      <a:blip r:embed="rId4"/>
                      <a:stretch>
                        <a:fillRect/>
                      </a:stretch>
                    </p:blipFill>
                    <p:spPr>
                      <a:xfrm>
                        <a:off x="-1" y="0"/>
                        <a:ext cx="12154719" cy="7063273"/>
                      </a:xfrm>
                      <a:prstGeom prst="rect">
                        <a:avLst/>
                      </a:prstGeom>
                    </p:spPr>
                  </p:pic>
                </p:oleObj>
              </mc:Fallback>
            </mc:AlternateContent>
          </a:graphicData>
        </a:graphic>
      </p:graphicFrame>
    </p:spTree>
    <p:extLst>
      <p:ext uri="{BB962C8B-B14F-4D97-AF65-F5344CB8AC3E}">
        <p14:creationId xmlns:p14="http://schemas.microsoft.com/office/powerpoint/2010/main" val="398046633"/>
      </p:ext>
    </p:extLst>
  </p:cSld>
  <p:clrMapOvr>
    <a:masterClrMapping/>
  </p:clrMapOvr>
  <p:transition advTm="2939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34587-902C-204E-843A-7AD7B8F41ECA}"/>
              </a:ext>
            </a:extLst>
          </p:cNvPr>
          <p:cNvSpPr>
            <a:spLocks noGrp="1"/>
          </p:cNvSpPr>
          <p:nvPr>
            <p:ph type="title"/>
          </p:nvPr>
        </p:nvSpPr>
        <p:spPr/>
        <p:txBody>
          <a:bodyPr/>
          <a:lstStyle/>
          <a:p>
            <a:r>
              <a:rPr kumimoji="1" lang="zh-CN" altLang="en-US" dirty="0"/>
              <a:t>数据级并行</a:t>
            </a:r>
            <a:r>
              <a:rPr kumimoji="1" lang="en-US" altLang="zh-CN" dirty="0"/>
              <a:t>——SIMD</a:t>
            </a:r>
            <a:endParaRPr kumimoji="1" lang="zh-CN" altLang="en-US" dirty="0"/>
          </a:p>
        </p:txBody>
      </p:sp>
      <p:sp>
        <p:nvSpPr>
          <p:cNvPr id="3" name="内容占位符 2">
            <a:extLst>
              <a:ext uri="{FF2B5EF4-FFF2-40B4-BE49-F238E27FC236}">
                <a16:creationId xmlns:a16="http://schemas.microsoft.com/office/drawing/2014/main" id="{A8029B4F-4FFA-BC45-8163-7AEDFEDB81E2}"/>
              </a:ext>
            </a:extLst>
          </p:cNvPr>
          <p:cNvSpPr>
            <a:spLocks noGrp="1"/>
          </p:cNvSpPr>
          <p:nvPr>
            <p:ph sz="quarter" idx="23"/>
          </p:nvPr>
        </p:nvSpPr>
        <p:spPr>
          <a:xfrm>
            <a:off x="1447799" y="2121780"/>
            <a:ext cx="9797285" cy="588521"/>
          </a:xfrm>
        </p:spPr>
        <p:txBody>
          <a:bodyPr/>
          <a:lstStyle/>
          <a:p>
            <a:r>
              <a:rPr kumimoji="1" lang="en-US" altLang="zh-CN" dirty="0"/>
              <a:t>SIMD</a:t>
            </a:r>
            <a:r>
              <a:rPr kumimoji="1" lang="zh-CN" altLang="en-US" dirty="0"/>
              <a:t>器件：更多的</a:t>
            </a:r>
            <a:r>
              <a:rPr kumimoji="1" lang="en-US" altLang="zh-CN" dirty="0"/>
              <a:t>ALU (Execute)</a:t>
            </a:r>
            <a:r>
              <a:rPr kumimoji="1" lang="zh-Hans" altLang="en-US" dirty="0"/>
              <a:t>；</a:t>
            </a:r>
            <a:r>
              <a:rPr kumimoji="1" lang="zh-CN" altLang="en-US" dirty="0"/>
              <a:t>更少的</a:t>
            </a:r>
            <a:r>
              <a:rPr kumimoji="1" lang="en-US" altLang="zh-CN" dirty="0"/>
              <a:t>Fetch</a:t>
            </a:r>
            <a:r>
              <a:rPr kumimoji="1" lang="zh-CN" altLang="en-US" dirty="0"/>
              <a:t>和</a:t>
            </a:r>
            <a:r>
              <a:rPr kumimoji="1" lang="en-US" altLang="zh-CN" dirty="0"/>
              <a:t>Decode</a:t>
            </a:r>
            <a:endParaRPr kumimoji="1" lang="zh-CN" altLang="en-US" dirty="0"/>
          </a:p>
        </p:txBody>
      </p:sp>
      <p:grpSp>
        <p:nvGrpSpPr>
          <p:cNvPr id="52" name="组合 51">
            <a:extLst>
              <a:ext uri="{FF2B5EF4-FFF2-40B4-BE49-F238E27FC236}">
                <a16:creationId xmlns:a16="http://schemas.microsoft.com/office/drawing/2014/main" id="{BEDE97AB-01C0-AC4F-8B9C-06D16BEF5EA8}"/>
              </a:ext>
            </a:extLst>
          </p:cNvPr>
          <p:cNvGrpSpPr/>
          <p:nvPr/>
        </p:nvGrpSpPr>
        <p:grpSpPr>
          <a:xfrm>
            <a:off x="3156363" y="3429000"/>
            <a:ext cx="5922613" cy="2927352"/>
            <a:chOff x="2666176" y="3342614"/>
            <a:chExt cx="5836449" cy="3013738"/>
          </a:xfrm>
        </p:grpSpPr>
        <p:sp>
          <p:nvSpPr>
            <p:cNvPr id="7" name="矩形 6">
              <a:extLst>
                <a:ext uri="{FF2B5EF4-FFF2-40B4-BE49-F238E27FC236}">
                  <a16:creationId xmlns:a16="http://schemas.microsoft.com/office/drawing/2014/main" id="{99997644-15EA-4640-AFDA-9EE5005BB4B1}"/>
                </a:ext>
              </a:extLst>
            </p:cNvPr>
            <p:cNvSpPr/>
            <p:nvPr/>
          </p:nvSpPr>
          <p:spPr>
            <a:xfrm>
              <a:off x="2667000" y="3926226"/>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8" name="矩形 7">
              <a:extLst>
                <a:ext uri="{FF2B5EF4-FFF2-40B4-BE49-F238E27FC236}">
                  <a16:creationId xmlns:a16="http://schemas.microsoft.com/office/drawing/2014/main" id="{C92EE6B8-17CD-A741-A842-854C232E5F07}"/>
                </a:ext>
              </a:extLst>
            </p:cNvPr>
            <p:cNvSpPr/>
            <p:nvPr/>
          </p:nvSpPr>
          <p:spPr>
            <a:xfrm>
              <a:off x="2667000" y="4633456"/>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9" name="矩形 8">
              <a:extLst>
                <a:ext uri="{FF2B5EF4-FFF2-40B4-BE49-F238E27FC236}">
                  <a16:creationId xmlns:a16="http://schemas.microsoft.com/office/drawing/2014/main" id="{012C4230-737A-1F45-8B46-6E0988821647}"/>
                </a:ext>
              </a:extLst>
            </p:cNvPr>
            <p:cNvSpPr/>
            <p:nvPr/>
          </p:nvSpPr>
          <p:spPr>
            <a:xfrm>
              <a:off x="2667000" y="3566043"/>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0" name="矩形 9">
              <a:extLst>
                <a:ext uri="{FF2B5EF4-FFF2-40B4-BE49-F238E27FC236}">
                  <a16:creationId xmlns:a16="http://schemas.microsoft.com/office/drawing/2014/main" id="{6353D485-5C10-C24B-8745-B1F2AAF9E009}"/>
                </a:ext>
              </a:extLst>
            </p:cNvPr>
            <p:cNvSpPr/>
            <p:nvPr/>
          </p:nvSpPr>
          <p:spPr>
            <a:xfrm>
              <a:off x="2667000" y="4991317"/>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grpSp>
          <p:nvGrpSpPr>
            <p:cNvPr id="11" name="组合 10">
              <a:extLst>
                <a:ext uri="{FF2B5EF4-FFF2-40B4-BE49-F238E27FC236}">
                  <a16:creationId xmlns:a16="http://schemas.microsoft.com/office/drawing/2014/main" id="{9ECA2B7D-1DE5-EC46-B8E2-2B1894F7D55D}"/>
                </a:ext>
              </a:extLst>
            </p:cNvPr>
            <p:cNvGrpSpPr/>
            <p:nvPr/>
          </p:nvGrpSpPr>
          <p:grpSpPr>
            <a:xfrm>
              <a:off x="6617085" y="3342614"/>
              <a:ext cx="1885540" cy="3013738"/>
              <a:chOff x="8987940" y="3282742"/>
              <a:chExt cx="1885540" cy="3013738"/>
            </a:xfrm>
          </p:grpSpPr>
          <p:grpSp>
            <p:nvGrpSpPr>
              <p:cNvPr id="12" name="组合 11">
                <a:extLst>
                  <a:ext uri="{FF2B5EF4-FFF2-40B4-BE49-F238E27FC236}">
                    <a16:creationId xmlns:a16="http://schemas.microsoft.com/office/drawing/2014/main" id="{3539966A-E016-944D-BC72-EB395BF4EA92}"/>
                  </a:ext>
                </a:extLst>
              </p:cNvPr>
              <p:cNvGrpSpPr/>
              <p:nvPr/>
            </p:nvGrpSpPr>
            <p:grpSpPr>
              <a:xfrm>
                <a:off x="8987940" y="3282742"/>
                <a:ext cx="1824073" cy="3013738"/>
                <a:chOff x="6943287" y="3342614"/>
                <a:chExt cx="1824073" cy="3013738"/>
              </a:xfrm>
            </p:grpSpPr>
            <p:grpSp>
              <p:nvGrpSpPr>
                <p:cNvPr id="27" name="组合 26">
                  <a:extLst>
                    <a:ext uri="{FF2B5EF4-FFF2-40B4-BE49-F238E27FC236}">
                      <a16:creationId xmlns:a16="http://schemas.microsoft.com/office/drawing/2014/main" id="{81DEA77F-D942-A943-A42F-6D1178FD4BD0}"/>
                    </a:ext>
                  </a:extLst>
                </p:cNvPr>
                <p:cNvGrpSpPr/>
                <p:nvPr/>
              </p:nvGrpSpPr>
              <p:grpSpPr>
                <a:xfrm>
                  <a:off x="7054743" y="3953237"/>
                  <a:ext cx="1712617" cy="2224516"/>
                  <a:chOff x="7054743" y="3953237"/>
                  <a:chExt cx="1712617" cy="2224516"/>
                </a:xfrm>
              </p:grpSpPr>
              <p:sp>
                <p:nvSpPr>
                  <p:cNvPr id="31" name="矩形 30">
                    <a:extLst>
                      <a:ext uri="{FF2B5EF4-FFF2-40B4-BE49-F238E27FC236}">
                        <a16:creationId xmlns:a16="http://schemas.microsoft.com/office/drawing/2014/main" id="{A2AEE156-F484-954D-B223-DFA7E3272353}"/>
                      </a:ext>
                    </a:extLst>
                  </p:cNvPr>
                  <p:cNvSpPr/>
                  <p:nvPr/>
                </p:nvSpPr>
                <p:spPr>
                  <a:xfrm>
                    <a:off x="7054743" y="3953237"/>
                    <a:ext cx="1712617"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kumimoji="1" lang="zh-CN" altLang="en-US" sz="1600" dirty="0">
                      <a:solidFill>
                        <a:sysClr val="windowText" lastClr="000000"/>
                      </a:solidFill>
                    </a:endParaRPr>
                  </a:p>
                </p:txBody>
              </p:sp>
              <p:grpSp>
                <p:nvGrpSpPr>
                  <p:cNvPr id="32" name="组合 31">
                    <a:extLst>
                      <a:ext uri="{FF2B5EF4-FFF2-40B4-BE49-F238E27FC236}">
                        <a16:creationId xmlns:a16="http://schemas.microsoft.com/office/drawing/2014/main" id="{7A255DE0-768E-4642-A795-04B0DC0211C5}"/>
                      </a:ext>
                    </a:extLst>
                  </p:cNvPr>
                  <p:cNvGrpSpPr/>
                  <p:nvPr/>
                </p:nvGrpSpPr>
                <p:grpSpPr>
                  <a:xfrm>
                    <a:off x="7143788" y="4072720"/>
                    <a:ext cx="1068110" cy="1615017"/>
                    <a:chOff x="6848258" y="3695286"/>
                    <a:chExt cx="1068109" cy="1615017"/>
                  </a:xfrm>
                </p:grpSpPr>
                <p:sp>
                  <p:nvSpPr>
                    <p:cNvPr id="34" name="矩形 33">
                      <a:extLst>
                        <a:ext uri="{FF2B5EF4-FFF2-40B4-BE49-F238E27FC236}">
                          <a16:creationId xmlns:a16="http://schemas.microsoft.com/office/drawing/2014/main" id="{B34AF28F-74A5-7E42-AE41-99864A97B507}"/>
                        </a:ext>
                      </a:extLst>
                    </p:cNvPr>
                    <p:cNvSpPr/>
                    <p:nvPr/>
                  </p:nvSpPr>
                  <p:spPr>
                    <a:xfrm>
                      <a:off x="7189003" y="4285705"/>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35" name="矩形 34">
                      <a:extLst>
                        <a:ext uri="{FF2B5EF4-FFF2-40B4-BE49-F238E27FC236}">
                          <a16:creationId xmlns:a16="http://schemas.microsoft.com/office/drawing/2014/main" id="{1C4B7F16-D56B-FA41-9484-2E8F6AD78507}"/>
                        </a:ext>
                      </a:extLst>
                    </p:cNvPr>
                    <p:cNvSpPr/>
                    <p:nvPr/>
                  </p:nvSpPr>
                  <p:spPr>
                    <a:xfrm>
                      <a:off x="6848258"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E</a:t>
                      </a:r>
                      <a:endParaRPr kumimoji="1" lang="zh-CN" altLang="en-US" sz="1600" dirty="0"/>
                    </a:p>
                  </p:txBody>
                </p:sp>
                <p:cxnSp>
                  <p:nvCxnSpPr>
                    <p:cNvPr id="36" name="直线箭头连接符 35">
                      <a:extLst>
                        <a:ext uri="{FF2B5EF4-FFF2-40B4-BE49-F238E27FC236}">
                          <a16:creationId xmlns:a16="http://schemas.microsoft.com/office/drawing/2014/main" id="{DC9D3A10-907A-7445-A24F-A187B3C2E029}"/>
                        </a:ext>
                      </a:extLst>
                    </p:cNvPr>
                    <p:cNvCxnSpPr>
                      <a:cxnSpLocks/>
                      <a:stCxn id="33" idx="2"/>
                      <a:endCxn id="34" idx="0"/>
                    </p:cNvCxnSpPr>
                    <p:nvPr/>
                  </p:nvCxnSpPr>
                  <p:spPr>
                    <a:xfrm>
                      <a:off x="7547755" y="4152672"/>
                      <a:ext cx="4930" cy="133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E4D91133-0089-4C40-BC80-A3C7812A0753}"/>
                        </a:ext>
                      </a:extLst>
                    </p:cNvPr>
                    <p:cNvCxnSpPr>
                      <a:cxnSpLocks/>
                      <a:stCxn id="34" idx="2"/>
                      <a:endCxn id="35" idx="0"/>
                    </p:cNvCxnSpPr>
                    <p:nvPr/>
                  </p:nvCxnSpPr>
                  <p:spPr>
                    <a:xfrm flipH="1">
                      <a:off x="7211943" y="4604360"/>
                      <a:ext cx="340742" cy="224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AA92928C-5B81-9547-88B0-8F24433369B0}"/>
                        </a:ext>
                      </a:extLst>
                    </p:cNvPr>
                    <p:cNvCxnSpPr>
                      <a:cxnSpLocks/>
                    </p:cNvCxnSpPr>
                    <p:nvPr/>
                  </p:nvCxnSpPr>
                  <p:spPr>
                    <a:xfrm flipH="1">
                      <a:off x="7548352"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B33C8A5E-08C7-BC46-AFFF-CA2AF6D6E6F6}"/>
                        </a:ext>
                      </a:extLst>
                    </p:cNvPr>
                    <p:cNvCxnSpPr>
                      <a:cxnSpLocks/>
                    </p:cNvCxnSpPr>
                    <p:nvPr/>
                  </p:nvCxnSpPr>
                  <p:spPr>
                    <a:xfrm flipH="1">
                      <a:off x="7210212"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矩形 32">
                      <a:extLst>
                        <a:ext uri="{FF2B5EF4-FFF2-40B4-BE49-F238E27FC236}">
                          <a16:creationId xmlns:a16="http://schemas.microsoft.com/office/drawing/2014/main" id="{52721F7E-C4B4-154F-B13D-D820CE32001F}"/>
                        </a:ext>
                      </a:extLst>
                    </p:cNvPr>
                    <p:cNvSpPr/>
                    <p:nvPr/>
                  </p:nvSpPr>
                  <p:spPr>
                    <a:xfrm>
                      <a:off x="7184073" y="3834017"/>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grpSp>
            </p:grpSp>
            <p:sp>
              <p:nvSpPr>
                <p:cNvPr id="28" name="文本框 27">
                  <a:extLst>
                    <a:ext uri="{FF2B5EF4-FFF2-40B4-BE49-F238E27FC236}">
                      <a16:creationId xmlns:a16="http://schemas.microsoft.com/office/drawing/2014/main" id="{68F02338-826F-0447-A9C2-F0B6E4CF69EF}"/>
                    </a:ext>
                  </a:extLst>
                </p:cNvPr>
                <p:cNvSpPr txBox="1"/>
                <p:nvPr/>
              </p:nvSpPr>
              <p:spPr>
                <a:xfrm>
                  <a:off x="6943287" y="3342614"/>
                  <a:ext cx="1287725"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reg</a:t>
                  </a:r>
                  <a:r>
                    <a:rPr kumimoji="1" lang="en-US" altLang="zh-CN" sz="1400" dirty="0"/>
                    <a:t> </a:t>
                  </a:r>
                  <a:r>
                    <a:rPr kumimoji="1" lang="en-US" altLang="zh-CN" sz="1400" dirty="0" err="1"/>
                    <a:t>addr</a:t>
                  </a:r>
                  <a:r>
                    <a:rPr kumimoji="1" lang="en-US" altLang="zh-CN" sz="1400" dirty="0"/>
                    <a:t>)</a:t>
                  </a:r>
                  <a:endParaRPr kumimoji="1" lang="zh-CN" altLang="en-US" sz="1400" dirty="0"/>
                </a:p>
              </p:txBody>
            </p:sp>
            <p:cxnSp>
              <p:nvCxnSpPr>
                <p:cNvPr id="29" name="直线连接符 28">
                  <a:extLst>
                    <a:ext uri="{FF2B5EF4-FFF2-40B4-BE49-F238E27FC236}">
                      <a16:creationId xmlns:a16="http://schemas.microsoft.com/office/drawing/2014/main" id="{05A03D71-FA6A-414B-ABA6-577DD14E2FEF}"/>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nvGrpSpPr>
              <p:cNvPr id="13" name="组合 12">
                <a:extLst>
                  <a:ext uri="{FF2B5EF4-FFF2-40B4-BE49-F238E27FC236}">
                    <a16:creationId xmlns:a16="http://schemas.microsoft.com/office/drawing/2014/main" id="{2C6AB6E4-A0A5-874F-8652-8B0C671959F4}"/>
                  </a:ext>
                </a:extLst>
              </p:cNvPr>
              <p:cNvGrpSpPr/>
              <p:nvPr/>
            </p:nvGrpSpPr>
            <p:grpSpPr>
              <a:xfrm>
                <a:off x="9892867" y="3282742"/>
                <a:ext cx="980613" cy="3013738"/>
                <a:chOff x="6932627" y="3342614"/>
                <a:chExt cx="980613" cy="3013738"/>
              </a:xfrm>
            </p:grpSpPr>
            <p:grpSp>
              <p:nvGrpSpPr>
                <p:cNvPr id="19" name="组合 18">
                  <a:extLst>
                    <a:ext uri="{FF2B5EF4-FFF2-40B4-BE49-F238E27FC236}">
                      <a16:creationId xmlns:a16="http://schemas.microsoft.com/office/drawing/2014/main" id="{FDB1AE40-614C-BA41-A09E-4E663F3E99CB}"/>
                    </a:ext>
                  </a:extLst>
                </p:cNvPr>
                <p:cNvGrpSpPr/>
                <p:nvPr/>
              </p:nvGrpSpPr>
              <p:grpSpPr>
                <a:xfrm>
                  <a:off x="6932627" y="4981794"/>
                  <a:ext cx="866438" cy="705943"/>
                  <a:chOff x="6637095" y="4604360"/>
                  <a:chExt cx="866438" cy="705943"/>
                </a:xfrm>
              </p:grpSpPr>
              <p:sp>
                <p:nvSpPr>
                  <p:cNvPr id="22" name="矩形 21">
                    <a:extLst>
                      <a:ext uri="{FF2B5EF4-FFF2-40B4-BE49-F238E27FC236}">
                        <a16:creationId xmlns:a16="http://schemas.microsoft.com/office/drawing/2014/main" id="{47B47894-36E3-5F40-AFDF-6C3C59E46EFD}"/>
                      </a:ext>
                    </a:extLst>
                  </p:cNvPr>
                  <p:cNvSpPr/>
                  <p:nvPr/>
                </p:nvSpPr>
                <p:spPr>
                  <a:xfrm>
                    <a:off x="6776169"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E</a:t>
                    </a:r>
                    <a:endParaRPr kumimoji="1" lang="zh-CN" altLang="en-US" sz="1600" dirty="0"/>
                  </a:p>
                </p:txBody>
              </p:sp>
              <p:cxnSp>
                <p:nvCxnSpPr>
                  <p:cNvPr id="24" name="直线箭头连接符 23">
                    <a:extLst>
                      <a:ext uri="{FF2B5EF4-FFF2-40B4-BE49-F238E27FC236}">
                        <a16:creationId xmlns:a16="http://schemas.microsoft.com/office/drawing/2014/main" id="{9E7140C0-C8A2-2C42-B032-CBEF280CB1C9}"/>
                      </a:ext>
                    </a:extLst>
                  </p:cNvPr>
                  <p:cNvCxnSpPr>
                    <a:cxnSpLocks/>
                    <a:stCxn id="34" idx="2"/>
                    <a:endCxn id="22" idx="0"/>
                  </p:cNvCxnSpPr>
                  <p:nvPr/>
                </p:nvCxnSpPr>
                <p:spPr>
                  <a:xfrm>
                    <a:off x="6637095" y="4604360"/>
                    <a:ext cx="502759" cy="224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线箭头连接符 25">
                    <a:extLst>
                      <a:ext uri="{FF2B5EF4-FFF2-40B4-BE49-F238E27FC236}">
                        <a16:creationId xmlns:a16="http://schemas.microsoft.com/office/drawing/2014/main" id="{69F0DFC3-84D8-2447-8C0E-3C330F8B276A}"/>
                      </a:ext>
                    </a:extLst>
                  </p:cNvPr>
                  <p:cNvCxnSpPr>
                    <a:cxnSpLocks/>
                  </p:cNvCxnSpPr>
                  <p:nvPr/>
                </p:nvCxnSpPr>
                <p:spPr>
                  <a:xfrm flipH="1">
                    <a:off x="7138130"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7" name="直线连接符 16">
                  <a:extLst>
                    <a:ext uri="{FF2B5EF4-FFF2-40B4-BE49-F238E27FC236}">
                      <a16:creationId xmlns:a16="http://schemas.microsoft.com/office/drawing/2014/main" id="{F054A76E-F2FD-F647-9909-5418D763D5BB}"/>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sp>
          <p:nvSpPr>
            <p:cNvPr id="40" name="矩形 39">
              <a:extLst>
                <a:ext uri="{FF2B5EF4-FFF2-40B4-BE49-F238E27FC236}">
                  <a16:creationId xmlns:a16="http://schemas.microsoft.com/office/drawing/2014/main" id="{D9D7C710-8BB4-D64B-B181-683C73B3660B}"/>
                </a:ext>
              </a:extLst>
            </p:cNvPr>
            <p:cNvSpPr/>
            <p:nvPr/>
          </p:nvSpPr>
          <p:spPr>
            <a:xfrm>
              <a:off x="4113976" y="4280422"/>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p>
            <a:p>
              <a:pPr algn="ctr"/>
              <a:r>
                <a:rPr kumimoji="1" lang="en-US" altLang="zh-CN" sz="900" dirty="0">
                  <a:solidFill>
                    <a:sysClr val="windowText" lastClr="000000"/>
                  </a:solidFill>
                </a:rPr>
                <a:t>Reg</a:t>
              </a:r>
              <a:r>
                <a:rPr kumimoji="1" lang="zh-Hans" altLang="en-US" sz="900" dirty="0">
                  <a:solidFill>
                    <a:sysClr val="windowText" lastClr="000000"/>
                  </a:solidFill>
                </a:rPr>
                <a:t> （</a:t>
              </a:r>
              <a:r>
                <a:rPr kumimoji="1" lang="en-US" altLang="zh-Hans" sz="900" dirty="0">
                  <a:solidFill>
                    <a:sysClr val="windowText" lastClr="000000"/>
                  </a:solidFill>
                </a:rPr>
                <a:t>tid0</a:t>
              </a:r>
              <a:r>
                <a:rPr kumimoji="1" lang="zh-Hans" altLang="en-US" sz="900" dirty="0">
                  <a:solidFill>
                    <a:sysClr val="windowText" lastClr="000000"/>
                  </a:solidFill>
                </a:rPr>
                <a:t>）</a:t>
              </a:r>
              <a:endParaRPr kumimoji="1" lang="zh-CN" altLang="en-US" sz="900" dirty="0">
                <a:solidFill>
                  <a:sysClr val="windowText" lastClr="000000"/>
                </a:solidFill>
              </a:endParaRPr>
            </a:p>
          </p:txBody>
        </p:sp>
        <p:sp>
          <p:nvSpPr>
            <p:cNvPr id="41" name="矩形 40">
              <a:extLst>
                <a:ext uri="{FF2B5EF4-FFF2-40B4-BE49-F238E27FC236}">
                  <a16:creationId xmlns:a16="http://schemas.microsoft.com/office/drawing/2014/main" id="{AA9FA3D4-9322-4043-92D3-206EBD51BD5E}"/>
                </a:ext>
              </a:extLst>
            </p:cNvPr>
            <p:cNvSpPr/>
            <p:nvPr/>
          </p:nvSpPr>
          <p:spPr>
            <a:xfrm>
              <a:off x="4818826" y="4280421"/>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p>
            <a:p>
              <a:pPr lvl="0" algn="ctr"/>
              <a:r>
                <a:rPr kumimoji="1" lang="en-US" altLang="zh-CN" sz="900" dirty="0">
                  <a:solidFill>
                    <a:sysClr val="windowText" lastClr="000000"/>
                  </a:solidFill>
                </a:rPr>
                <a:t>Reg</a:t>
              </a:r>
              <a:r>
                <a:rPr kumimoji="1" lang="zh-Hans" altLang="en-US" sz="900" dirty="0">
                  <a:solidFill>
                    <a:sysClr val="windowText" lastClr="000000"/>
                  </a:solidFill>
                </a:rPr>
                <a:t> （</a:t>
              </a:r>
              <a:r>
                <a:rPr kumimoji="1" lang="en-US" altLang="zh-Hans" sz="900" dirty="0">
                  <a:solidFill>
                    <a:sysClr val="windowText" lastClr="000000"/>
                  </a:solidFill>
                </a:rPr>
                <a:t>tid1</a:t>
              </a:r>
              <a:r>
                <a:rPr kumimoji="1" lang="zh-Hans" altLang="en-US" sz="900" dirty="0">
                  <a:solidFill>
                    <a:sysClr val="windowText" lastClr="000000"/>
                  </a:solidFill>
                </a:rPr>
                <a:t>）</a:t>
              </a:r>
              <a:endParaRPr kumimoji="1" lang="zh-CN" altLang="en-US" sz="900" dirty="0">
                <a:solidFill>
                  <a:sysClr val="windowText" lastClr="000000"/>
                </a:solidFill>
              </a:endParaRPr>
            </a:p>
          </p:txBody>
        </p:sp>
        <p:sp>
          <p:nvSpPr>
            <p:cNvPr id="42" name="矩形 41">
              <a:extLst>
                <a:ext uri="{FF2B5EF4-FFF2-40B4-BE49-F238E27FC236}">
                  <a16:creationId xmlns:a16="http://schemas.microsoft.com/office/drawing/2014/main" id="{2CF5FC5B-C7CC-FC4D-9FF9-9CF73261AAB2}"/>
                </a:ext>
              </a:extLst>
            </p:cNvPr>
            <p:cNvSpPr/>
            <p:nvPr/>
          </p:nvSpPr>
          <p:spPr>
            <a:xfrm>
              <a:off x="5523676" y="4280420"/>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43" name="矩形 42">
              <a:extLst>
                <a:ext uri="{FF2B5EF4-FFF2-40B4-BE49-F238E27FC236}">
                  <a16:creationId xmlns:a16="http://schemas.microsoft.com/office/drawing/2014/main" id="{4E49A01C-E5C2-3645-A2C3-42EDBAFCDEFA}"/>
                </a:ext>
              </a:extLst>
            </p:cNvPr>
            <p:cNvSpPr/>
            <p:nvPr/>
          </p:nvSpPr>
          <p:spPr>
            <a:xfrm>
              <a:off x="2666176" y="4280422"/>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grpSp>
      <p:cxnSp>
        <p:nvCxnSpPr>
          <p:cNvPr id="54" name="肘形连接符 53">
            <a:extLst>
              <a:ext uri="{FF2B5EF4-FFF2-40B4-BE49-F238E27FC236}">
                <a16:creationId xmlns:a16="http://schemas.microsoft.com/office/drawing/2014/main" id="{27603CE6-E587-2E4C-A217-423E480028F6}"/>
              </a:ext>
            </a:extLst>
          </p:cNvPr>
          <p:cNvCxnSpPr>
            <a:stCxn id="43" idx="0"/>
            <a:endCxn id="28" idx="0"/>
          </p:cNvCxnSpPr>
          <p:nvPr/>
        </p:nvCxnSpPr>
        <p:spPr>
          <a:xfrm rot="5400000" flipH="1" flipV="1">
            <a:off x="5264177" y="1785137"/>
            <a:ext cx="910927" cy="4198655"/>
          </a:xfrm>
          <a:prstGeom prst="bentConnector3">
            <a:avLst>
              <a:gd name="adj1" fmla="val 125095"/>
            </a:avLst>
          </a:prstGeom>
          <a:ln>
            <a:tailEnd type="triangle"/>
          </a:ln>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57E8E112-5C8E-3A4B-A904-4A44E007D52F}"/>
              </a:ext>
            </a:extLst>
          </p:cNvPr>
          <p:cNvSpPr/>
          <p:nvPr/>
        </p:nvSpPr>
        <p:spPr>
          <a:xfrm>
            <a:off x="4481474" y="4072720"/>
            <a:ext cx="1688518" cy="78495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7" name="肘形连接符 56">
            <a:extLst>
              <a:ext uri="{FF2B5EF4-FFF2-40B4-BE49-F238E27FC236}">
                <a16:creationId xmlns:a16="http://schemas.microsoft.com/office/drawing/2014/main" id="{80E55C59-E0DC-F84C-B520-3480F086177E}"/>
              </a:ext>
            </a:extLst>
          </p:cNvPr>
          <p:cNvCxnSpPr>
            <a:cxnSpLocks/>
            <a:stCxn id="55" idx="2"/>
          </p:cNvCxnSpPr>
          <p:nvPr/>
        </p:nvCxnSpPr>
        <p:spPr>
          <a:xfrm rot="16200000" flipH="1">
            <a:off x="5998864" y="4184543"/>
            <a:ext cx="490830" cy="18370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AAF12AD4-1CFB-564E-940C-5888EBA1BA72}"/>
              </a:ext>
            </a:extLst>
          </p:cNvPr>
          <p:cNvSpPr txBox="1"/>
          <p:nvPr/>
        </p:nvSpPr>
        <p:spPr>
          <a:xfrm>
            <a:off x="4771735" y="5713416"/>
            <a:ext cx="1107996" cy="369332"/>
          </a:xfrm>
          <a:prstGeom prst="rect">
            <a:avLst/>
          </a:prstGeom>
          <a:noFill/>
        </p:spPr>
        <p:txBody>
          <a:bodyPr wrap="none" rtlCol="0">
            <a:spAutoFit/>
          </a:bodyPr>
          <a:lstStyle/>
          <a:p>
            <a:r>
              <a:rPr kumimoji="1" lang="zh-CN" altLang="en-US" dirty="0"/>
              <a:t>一种设计</a:t>
            </a:r>
          </a:p>
        </p:txBody>
      </p:sp>
    </p:spTree>
    <p:extLst>
      <p:ext uri="{BB962C8B-B14F-4D97-AF65-F5344CB8AC3E}">
        <p14:creationId xmlns:p14="http://schemas.microsoft.com/office/powerpoint/2010/main" val="1637768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B3294-65F2-4243-A664-72C5CFBE25F1}"/>
              </a:ext>
            </a:extLst>
          </p:cNvPr>
          <p:cNvSpPr>
            <a:spLocks noGrp="1"/>
          </p:cNvSpPr>
          <p:nvPr>
            <p:ph type="title"/>
          </p:nvPr>
        </p:nvSpPr>
        <p:spPr/>
        <p:txBody>
          <a:bodyPr/>
          <a:lstStyle/>
          <a:p>
            <a:r>
              <a:rPr kumimoji="1" lang="zh-CN" altLang="en-US" dirty="0"/>
              <a:t>数据级并行</a:t>
            </a:r>
            <a:r>
              <a:rPr kumimoji="1" lang="en-US" altLang="zh-CN" dirty="0"/>
              <a:t>——SIMD</a:t>
            </a:r>
            <a:endParaRPr kumimoji="1" lang="zh-CN" altLang="en-US" dirty="0"/>
          </a:p>
        </p:txBody>
      </p:sp>
      <p:sp>
        <p:nvSpPr>
          <p:cNvPr id="3" name="内容占位符 2">
            <a:extLst>
              <a:ext uri="{FF2B5EF4-FFF2-40B4-BE49-F238E27FC236}">
                <a16:creationId xmlns:a16="http://schemas.microsoft.com/office/drawing/2014/main" id="{B5C239B1-5216-7140-891B-7CC93D173CCB}"/>
              </a:ext>
            </a:extLst>
          </p:cNvPr>
          <p:cNvSpPr>
            <a:spLocks noGrp="1"/>
          </p:cNvSpPr>
          <p:nvPr>
            <p:ph sz="quarter" idx="23"/>
          </p:nvPr>
        </p:nvSpPr>
        <p:spPr/>
        <p:txBody>
          <a:bodyPr>
            <a:normAutofit/>
          </a:bodyPr>
          <a:lstStyle/>
          <a:p>
            <a:r>
              <a:rPr kumimoji="1" lang="zh-CN" altLang="en-US" dirty="0"/>
              <a:t>更少的</a:t>
            </a:r>
            <a:r>
              <a:rPr kumimoji="1" lang="en-US" altLang="zh-CN" dirty="0">
                <a:solidFill>
                  <a:srgbClr val="C00000"/>
                </a:solidFill>
              </a:rPr>
              <a:t>Fetch</a:t>
            </a:r>
            <a:r>
              <a:rPr kumimoji="1" lang="zh-CN" altLang="en-US" dirty="0">
                <a:solidFill>
                  <a:srgbClr val="C00000"/>
                </a:solidFill>
              </a:rPr>
              <a:t>和</a:t>
            </a:r>
            <a:r>
              <a:rPr kumimoji="1" lang="en-US" altLang="zh-CN" dirty="0">
                <a:solidFill>
                  <a:srgbClr val="C00000"/>
                </a:solidFill>
              </a:rPr>
              <a:t>Decode</a:t>
            </a:r>
            <a:r>
              <a:rPr kumimoji="1" lang="zh-Hans" altLang="en-US" dirty="0">
                <a:solidFill>
                  <a:srgbClr val="C00000"/>
                </a:solidFill>
              </a:rPr>
              <a:t>（</a:t>
            </a:r>
            <a:r>
              <a:rPr kumimoji="1" lang="zh-CN" altLang="en-US" dirty="0">
                <a:solidFill>
                  <a:srgbClr val="C00000"/>
                </a:solidFill>
              </a:rPr>
              <a:t>甚至其他流水部件</a:t>
            </a:r>
            <a:r>
              <a:rPr kumimoji="1" lang="zh-Hans" altLang="en-US" dirty="0">
                <a:solidFill>
                  <a:srgbClr val="C00000"/>
                </a:solidFill>
              </a:rPr>
              <a:t>）</a:t>
            </a:r>
            <a:r>
              <a:rPr kumimoji="1" lang="zh-CN" altLang="en-US" dirty="0"/>
              <a:t>意味着什么？</a:t>
            </a:r>
            <a:br>
              <a:rPr kumimoji="1" lang="en-US" altLang="zh-CN" dirty="0"/>
            </a:br>
            <a:r>
              <a:rPr kumimoji="1" lang="en-US" altLang="zh-Hans" dirty="0"/>
              <a:t>——</a:t>
            </a:r>
            <a:r>
              <a:rPr kumimoji="1" lang="zh-CN" altLang="en-US" dirty="0"/>
              <a:t>更少的器件，更低的能耗和时间开销</a:t>
            </a:r>
            <a:endParaRPr kumimoji="1" lang="en-US" altLang="zh-CN" dirty="0"/>
          </a:p>
          <a:p>
            <a:r>
              <a:rPr kumimoji="1" lang="zh-CN" altLang="en-US" dirty="0"/>
              <a:t>更多的</a:t>
            </a:r>
            <a:r>
              <a:rPr kumimoji="1" lang="en-US" altLang="zh-CN" dirty="0">
                <a:solidFill>
                  <a:srgbClr val="C00000"/>
                </a:solidFill>
              </a:rPr>
              <a:t>ALU</a:t>
            </a:r>
            <a:r>
              <a:rPr kumimoji="1" lang="zh-CN" altLang="en-US" dirty="0"/>
              <a:t>意味着什么？</a:t>
            </a:r>
            <a:br>
              <a:rPr kumimoji="1" lang="en-US" altLang="zh-CN" dirty="0"/>
            </a:br>
            <a:r>
              <a:rPr kumimoji="1" lang="en-US" altLang="zh-Hans" dirty="0"/>
              <a:t>——</a:t>
            </a:r>
            <a:r>
              <a:rPr kumimoji="1" lang="zh-CN" altLang="en-US" dirty="0"/>
              <a:t>一次流水能处理更多数据，速度更快</a:t>
            </a:r>
            <a:endParaRPr kumimoji="1" lang="en-US" altLang="zh-CN" dirty="0"/>
          </a:p>
          <a:p>
            <a:r>
              <a:rPr kumimoji="1" lang="zh-Hans" altLang="en-US" dirty="0"/>
              <a:t> </a:t>
            </a:r>
            <a:r>
              <a:rPr kumimoji="1" lang="zh-CN" altLang="en-US" dirty="0">
                <a:solidFill>
                  <a:srgbClr val="C00000"/>
                </a:solidFill>
              </a:rPr>
              <a:t>增加数据寄存器</a:t>
            </a:r>
            <a:r>
              <a:rPr kumimoji="1" lang="zh-CN" altLang="en-US" dirty="0"/>
              <a:t>的数量来一次存储更多数据，以减少存储器访问延迟</a:t>
            </a:r>
          </a:p>
        </p:txBody>
      </p:sp>
    </p:spTree>
    <p:extLst>
      <p:ext uri="{BB962C8B-B14F-4D97-AF65-F5344CB8AC3E}">
        <p14:creationId xmlns:p14="http://schemas.microsoft.com/office/powerpoint/2010/main" val="3006673954"/>
      </p:ext>
    </p:extLst>
  </p:cSld>
  <p:clrMapOvr>
    <a:masterClrMapping/>
  </p:clrMapOvr>
</p:sld>
</file>

<file path=ppt/theme/theme1.xml><?xml version="1.0" encoding="utf-8"?>
<a:theme xmlns:a="http://schemas.openxmlformats.org/drawingml/2006/main" name="单线">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0_TF56180624_Win32" id="{9D727254-2BE9-4C85-8515-511A9B42E99C}" vid="{98F67272-6949-4B1C-8084-EC46719CFC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单线</Template>
  <TotalTime>0</TotalTime>
  <Words>6960</Words>
  <Application>Microsoft Office PowerPoint</Application>
  <PresentationFormat>宽屏</PresentationFormat>
  <Paragraphs>771</Paragraphs>
  <Slides>78</Slides>
  <Notes>39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78</vt:i4>
      </vt:variant>
    </vt:vector>
  </HeadingPairs>
  <TitlesOfParts>
    <vt:vector size="96" baseType="lpstr">
      <vt:lpstr>Microsoft YaHei UI</vt:lpstr>
      <vt:lpstr>黑体</vt:lpstr>
      <vt:lpstr>宋体</vt:lpstr>
      <vt:lpstr>宋体</vt:lpstr>
      <vt:lpstr>Arial</vt:lpstr>
      <vt:lpstr>Arial Narrow</vt:lpstr>
      <vt:lpstr>Arial Narrow Bold</vt:lpstr>
      <vt:lpstr>Cambria Math</vt:lpstr>
      <vt:lpstr>Consolas</vt:lpstr>
      <vt:lpstr>Tahoma</vt:lpstr>
      <vt:lpstr>Tenorite</vt:lpstr>
      <vt:lpstr>Times New Roman</vt:lpstr>
      <vt:lpstr>Verdana</vt:lpstr>
      <vt:lpstr>Wingdings</vt:lpstr>
      <vt:lpstr>单线</vt:lpstr>
      <vt:lpstr>图片</vt:lpstr>
      <vt:lpstr>Visio.Drawing.11</vt:lpstr>
      <vt:lpstr>文档</vt:lpstr>
      <vt:lpstr>第4章 - 数据级并行：向量体系结构和GPU</vt:lpstr>
      <vt:lpstr>数据级并行——任务场景</vt:lpstr>
      <vt:lpstr>数据级并行与SPMD</vt:lpstr>
      <vt:lpstr>数据级并行与SPMD</vt:lpstr>
      <vt:lpstr>数据级并行与SPMD</vt:lpstr>
      <vt:lpstr>ARM A53 架构：观察并找出前端（取址、译码）部分</vt:lpstr>
      <vt:lpstr>数据级并行——传统器件的问题</vt:lpstr>
      <vt:lpstr>数据级并行——SIMD</vt:lpstr>
      <vt:lpstr>数据级并行——SIMD</vt:lpstr>
      <vt:lpstr>数据级并行——向量体系结构和GPU</vt:lpstr>
      <vt:lpstr>数据级并行——向量体系结构和GPU</vt:lpstr>
      <vt:lpstr>向量 vector</vt:lpstr>
      <vt:lpstr>向量 vector</vt:lpstr>
      <vt:lpstr>向量的串行化计算方式</vt:lpstr>
      <vt:lpstr>向量的计算方式 – 1. 横向计算</vt:lpstr>
      <vt:lpstr>向量的计算方式 – 1. 横向计算</vt:lpstr>
      <vt:lpstr>向量的计算方式 – 2. 纵向计算</vt:lpstr>
      <vt:lpstr>向量的计算方式 – 2. 纵向计算</vt:lpstr>
      <vt:lpstr>PowerPoint 演示文稿</vt:lpstr>
      <vt:lpstr>向量的计算方式 – 3. 纵横（分组）计算</vt:lpstr>
      <vt:lpstr>向量的计算方式 – 3. 纵横（分组）计算</vt:lpstr>
      <vt:lpstr>向量的计算方式 – 3. 纵横（分组）计算</vt:lpstr>
      <vt:lpstr>PowerPoint 演示文稿</vt:lpstr>
      <vt:lpstr>向量体系结构 Vector Architecture</vt:lpstr>
      <vt:lpstr>向量体系结构的一些优势</vt:lpstr>
      <vt:lpstr>实例：VMIPS=标量MIPS+逻辑向量扩展 </vt:lpstr>
      <vt:lpstr>PowerPoint 演示文稿</vt:lpstr>
      <vt:lpstr>向量专用特殊寄存器</vt:lpstr>
      <vt:lpstr>PowerPoint 演示文稿</vt:lpstr>
      <vt:lpstr>PowerPoint 演示文稿</vt:lpstr>
      <vt:lpstr>Vmips向量指令格式</vt:lpstr>
      <vt:lpstr>代码：VMIPS vs mips</vt:lpstr>
      <vt:lpstr>向量体系结构的相关概念</vt:lpstr>
      <vt:lpstr>向量体系结构的性能优化</vt:lpstr>
      <vt:lpstr>多车道技术</vt:lpstr>
      <vt:lpstr>链接技术</vt:lpstr>
      <vt:lpstr>链接技术例题</vt:lpstr>
      <vt:lpstr>PowerPoint 演示文稿</vt:lpstr>
      <vt:lpstr>进行向量链接的要求</vt:lpstr>
      <vt:lpstr>编队技术</vt:lpstr>
      <vt:lpstr>编队技术例题</vt:lpstr>
      <vt:lpstr>分段开采技术</vt:lpstr>
      <vt:lpstr>PowerPoint 演示文稿</vt:lpstr>
      <vt:lpstr>PowerPoint 演示文稿</vt:lpstr>
      <vt:lpstr>向量体系结构的性能影响因素</vt:lpstr>
      <vt:lpstr>4.3 GPU结构 </vt:lpstr>
      <vt:lpstr>GPU: 为并行而生</vt:lpstr>
      <vt:lpstr>Transistors Dedication</vt:lpstr>
      <vt:lpstr>PowerPoint 演示文稿</vt:lpstr>
      <vt:lpstr>GPGPU’s benefits</vt:lpstr>
      <vt:lpstr>PowerPoint 演示文稿</vt:lpstr>
      <vt:lpstr>Structure of GPGPU Chips</vt:lpstr>
      <vt:lpstr>Components nest</vt:lpstr>
      <vt:lpstr>GPU  level</vt:lpstr>
      <vt:lpstr>SM  level</vt:lpstr>
      <vt:lpstr>SM  Details</vt:lpstr>
      <vt:lpstr>PowerPoint 演示文稿</vt:lpstr>
      <vt:lpstr>PowerPoint 演示文稿</vt:lpstr>
      <vt:lpstr>Software Self-similarity</vt:lpstr>
      <vt:lpstr>hardware Self-similarity</vt:lpstr>
      <vt:lpstr>PowerPoint 演示文稿</vt:lpstr>
      <vt:lpstr>PowerPoint 演示文稿</vt:lpstr>
      <vt:lpstr>PowerPoint 演示文稿</vt:lpstr>
      <vt:lpstr>PowerPoint 演示文稿</vt:lpstr>
      <vt:lpstr>PowerPoint 演示文稿</vt:lpstr>
      <vt:lpstr>Computing Hierarchy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笔记</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2022-01-04T05:59:07Z</dcterms:created>
  <dcterms:modified xsi:type="dcterms:W3CDTF">2023-03-31T09:00:46Z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